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2"/>
  </p:notesMasterIdLst>
  <p:sldIdLst>
    <p:sldId id="256" r:id="rId2"/>
    <p:sldId id="293" r:id="rId3"/>
    <p:sldId id="319" r:id="rId4"/>
    <p:sldId id="269" r:id="rId5"/>
    <p:sldId id="324" r:id="rId6"/>
    <p:sldId id="270" r:id="rId7"/>
    <p:sldId id="271" r:id="rId8"/>
    <p:sldId id="272" r:id="rId9"/>
    <p:sldId id="274" r:id="rId10"/>
    <p:sldId id="275" r:id="rId11"/>
    <p:sldId id="276" r:id="rId12"/>
    <p:sldId id="277" r:id="rId13"/>
    <p:sldId id="279" r:id="rId14"/>
    <p:sldId id="282" r:id="rId15"/>
    <p:sldId id="283" r:id="rId16"/>
    <p:sldId id="284" r:id="rId17"/>
    <p:sldId id="285" r:id="rId18"/>
    <p:sldId id="265" r:id="rId19"/>
    <p:sldId id="264" r:id="rId20"/>
    <p:sldId id="266" r:id="rId21"/>
    <p:sldId id="303" r:id="rId22"/>
    <p:sldId id="316" r:id="rId23"/>
    <p:sldId id="258" r:id="rId24"/>
    <p:sldId id="304" r:id="rId25"/>
    <p:sldId id="267" r:id="rId26"/>
    <p:sldId id="323" r:id="rId27"/>
    <p:sldId id="312" r:id="rId28"/>
    <p:sldId id="313" r:id="rId29"/>
    <p:sldId id="310" r:id="rId30"/>
    <p:sldId id="311" r:id="rId31"/>
    <p:sldId id="259" r:id="rId32"/>
    <p:sldId id="290" r:id="rId33"/>
    <p:sldId id="317" r:id="rId34"/>
    <p:sldId id="291" r:id="rId35"/>
    <p:sldId id="261" r:id="rId36"/>
    <p:sldId id="262" r:id="rId37"/>
    <p:sldId id="263" r:id="rId38"/>
    <p:sldId id="287" r:id="rId39"/>
    <p:sldId id="299" r:id="rId40"/>
    <p:sldId id="297" r:id="rId41"/>
    <p:sldId id="294" r:id="rId42"/>
    <p:sldId id="318" r:id="rId43"/>
    <p:sldId id="332" r:id="rId44"/>
    <p:sldId id="300" r:id="rId45"/>
    <p:sldId id="288" r:id="rId46"/>
    <p:sldId id="306" r:id="rId47"/>
    <p:sldId id="307" r:id="rId48"/>
    <p:sldId id="326" r:id="rId49"/>
    <p:sldId id="328" r:id="rId50"/>
    <p:sldId id="296" r:id="rId51"/>
    <p:sldId id="295" r:id="rId52"/>
    <p:sldId id="309" r:id="rId53"/>
    <p:sldId id="329" r:id="rId54"/>
    <p:sldId id="314" r:id="rId55"/>
    <p:sldId id="302" r:id="rId56"/>
    <p:sldId id="320" r:id="rId57"/>
    <p:sldId id="321" r:id="rId58"/>
    <p:sldId id="331" r:id="rId59"/>
    <p:sldId id="305" r:id="rId60"/>
    <p:sldId id="298" r:id="rId6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E3D894"/>
    <a:srgbClr val="D7D578"/>
    <a:srgbClr val="738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5"/>
    <p:restoredTop sz="96453"/>
  </p:normalViewPr>
  <p:slideViewPr>
    <p:cSldViewPr snapToGrid="0" snapToObjects="1">
      <p:cViewPr varScale="1">
        <p:scale>
          <a:sx n="171" d="100"/>
          <a:sy n="171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C190D-2021-C447-A477-BFEAD98030D0}" type="datetimeFigureOut">
              <a:rPr lang="en-US" smtClean="0"/>
              <a:t>8/30/17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8ACA-CC91-F145-AA8E-C3DD26788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28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8/30/17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8/30/17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8/30/17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8/30/17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8/30/17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8/30/17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7BDF2-2681-BE4C-BEE4-6176DD2A28A8}" type="datetimeFigureOut">
              <a:rPr lang="en-US" smtClean="0"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chneier.com/blog/archives/2017/02/security_and_th.html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852833"/>
            <a:ext cx="5829300" cy="1790700"/>
          </a:xfrm>
        </p:spPr>
        <p:txBody>
          <a:bodyPr/>
          <a:lstStyle/>
          <a:p>
            <a:r>
              <a:rPr lang="en-US" dirty="0" smtClean="0"/>
              <a:t>Some thoughts on </a:t>
            </a:r>
            <a:r>
              <a:rPr lang="en-US" dirty="0" err="1" smtClean="0"/>
              <a:t>IoT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3150" y="3188225"/>
            <a:ext cx="5143500" cy="1241822"/>
          </a:xfrm>
        </p:spPr>
        <p:txBody>
          <a:bodyPr>
            <a:normAutofit/>
          </a:bodyPr>
          <a:lstStyle/>
          <a:p>
            <a:pPr algn="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Max's Handwritin" charset="0"/>
                <a:ea typeface="Max's Handwritin" charset="0"/>
                <a:cs typeface="Max's Handwritin" charset="0"/>
              </a:rPr>
              <a:t>Geoff Huston</a:t>
            </a:r>
          </a:p>
          <a:p>
            <a:pPr algn="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Max's Handwritin" charset="0"/>
                <a:ea typeface="Max's Handwritin" charset="0"/>
                <a:cs typeface="Max's Handwritin" charset="0"/>
              </a:rPr>
              <a:t>Chief Scientist, APNIC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Max's Handwritin" charset="0"/>
              <a:ea typeface="Max's Handwritin" charset="0"/>
              <a:cs typeface="Max's Handwritin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221" y="4062144"/>
            <a:ext cx="700088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84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15479"/>
            <a:ext cx="6172200" cy="85725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Powderfinger Type"/>
                <a:cs typeface="Powderfinger Type"/>
              </a:rPr>
              <a:t>The Computing Evolutionary Path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413" b="8413"/>
          <a:stretch>
            <a:fillRect/>
          </a:stretch>
        </p:blipFill>
        <p:spPr>
          <a:xfrm>
            <a:off x="-854173" y="-20052"/>
            <a:ext cx="9352473" cy="51435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>
            <a:off x="1409700" y="771525"/>
            <a:ext cx="3476625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1267626" y="383977"/>
            <a:ext cx="5923955" cy="48875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+mn-lt"/>
                <a:cs typeface="Powderfinger Type"/>
              </a:rPr>
              <a:t>Extravagant statements of techno power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7584" y="4451167"/>
            <a:ext cx="272299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1976</a:t>
            </a:r>
            <a:r>
              <a:rPr lang="en-US" sz="1350" dirty="0">
                <a:solidFill>
                  <a:srgbClr val="FFFFFF"/>
                </a:solidFill>
              </a:rPr>
              <a:t>  CRAY-1 – “super” computing</a:t>
            </a:r>
          </a:p>
        </p:txBody>
      </p:sp>
    </p:spTree>
    <p:extLst>
      <p:ext uri="{BB962C8B-B14F-4D97-AF65-F5344CB8AC3E}">
        <p14:creationId xmlns:p14="http://schemas.microsoft.com/office/powerpoint/2010/main" val="29086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7240"/>
            <a:ext cx="6172200" cy="708471"/>
          </a:xfrm>
        </p:spPr>
        <p:txBody>
          <a:bodyPr>
            <a:noAutofit/>
          </a:bodyPr>
          <a:lstStyle/>
          <a:p>
            <a:r>
              <a:rPr lang="en-US" sz="2400" dirty="0">
                <a:latin typeface="Powderfinger Type"/>
                <a:cs typeface="Powderfinger Type"/>
              </a:rPr>
              <a:t>The Computing Evolutionary Path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33" t="8413" r="10525" b="8413"/>
          <a:stretch/>
        </p:blipFill>
        <p:spPr>
          <a:xfrm>
            <a:off x="-43179" y="0"/>
            <a:ext cx="8455253" cy="5875642"/>
          </a:xfrm>
        </p:spPr>
      </p:pic>
      <p:sp>
        <p:nvSpPr>
          <p:cNvPr id="5" name="TextBox 4"/>
          <p:cNvSpPr txBox="1"/>
          <p:nvPr/>
        </p:nvSpPr>
        <p:spPr>
          <a:xfrm>
            <a:off x="4254916" y="4733122"/>
            <a:ext cx="11128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1976: Apple 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65513" y="160437"/>
            <a:ext cx="5682854" cy="4220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+mn-lt"/>
                <a:cs typeface="Powderfinger Type"/>
              </a:rPr>
              <a:t>But there was also the hobbyist market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74468" y="4386873"/>
            <a:ext cx="372153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1976 </a:t>
            </a:r>
            <a:r>
              <a:rPr lang="en-US" dirty="0">
                <a:solidFill>
                  <a:srgbClr val="FFFFFF"/>
                </a:solidFill>
              </a:rPr>
              <a:t>– Apple-1 “personal” computing</a:t>
            </a:r>
            <a:endParaRPr 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7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589" b="10589"/>
          <a:stretch>
            <a:fillRect/>
          </a:stretch>
        </p:blipFill>
        <p:spPr>
          <a:xfrm>
            <a:off x="670975" y="751974"/>
            <a:ext cx="7529378" cy="4140868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098710" y="167971"/>
            <a:ext cx="6582250" cy="517829"/>
          </a:xfrm>
          <a:prstGeom prst="rect">
            <a:avLst/>
          </a:prstGeom>
          <a:solidFill>
            <a:srgbClr val="E3D894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>
                <a:latin typeface="+mn-lt"/>
                <a:cs typeface="Powderfinger Type"/>
              </a:rPr>
              <a:t>Consumer computers </a:t>
            </a:r>
            <a:r>
              <a:rPr lang="en-US" sz="2400" dirty="0">
                <a:latin typeface="+mn-lt"/>
                <a:cs typeface="Powderfinger Type"/>
              </a:rPr>
              <a:t>as a statement of design style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4089" y="3775432"/>
            <a:ext cx="1279517" cy="369332"/>
          </a:xfrm>
          <a:prstGeom prst="rect">
            <a:avLst/>
          </a:prstGeom>
          <a:solidFill>
            <a:srgbClr val="E3D89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1984 </a:t>
            </a:r>
            <a:r>
              <a:rPr lang="en-US"/>
              <a:t>– Mac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75757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9" r="51165" b="5522"/>
          <a:stretch/>
        </p:blipFill>
        <p:spPr>
          <a:xfrm>
            <a:off x="3612155" y="943112"/>
            <a:ext cx="2134200" cy="3640415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343025" y="129778"/>
            <a:ext cx="6172200" cy="5057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+mn-lt"/>
                <a:cs typeface="Powderfinger Type"/>
              </a:rPr>
              <a:t>From Style to Mass Marketed Luxury Item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93684" y="3638636"/>
            <a:ext cx="225766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2007 – Apple’s iPhone</a:t>
            </a:r>
            <a:endParaRPr 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0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655" y="0"/>
            <a:ext cx="7157728" cy="538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1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764" y="-57888"/>
            <a:ext cx="7028447" cy="52507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2474" y="431158"/>
            <a:ext cx="5590486" cy="30008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rgbClr val="FFFFFF"/>
                </a:solidFill>
              </a:rPr>
              <a:t>With desktop devices the Internet </a:t>
            </a:r>
            <a:r>
              <a:rPr lang="en-US" sz="1350">
                <a:solidFill>
                  <a:srgbClr val="FFFFFF"/>
                </a:solidFill>
              </a:rPr>
              <a:t>of computers was </a:t>
            </a:r>
            <a:r>
              <a:rPr lang="en-US" sz="1350" dirty="0">
                <a:solidFill>
                  <a:srgbClr val="FFFFFF"/>
                </a:solidFill>
              </a:rPr>
              <a:t>a dedicated activity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3019" y="4071761"/>
            <a:ext cx="14895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FF"/>
                </a:solidFill>
                <a:latin typeface="AhnbergHand"/>
                <a:cs typeface="AhnbergHand"/>
              </a:rPr>
              <a:t>dedicated chair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7547" y="1448872"/>
            <a:ext cx="846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hnbergHand"/>
                <a:cs typeface="AhnbergHand"/>
              </a:rPr>
              <a:t>lighting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6993" y="3590764"/>
            <a:ext cx="16001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AhnbergHand"/>
                <a:cs typeface="AhnbergHand"/>
              </a:rPr>
              <a:t>wired bandwidth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34829" y="2248046"/>
            <a:ext cx="18373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hnbergHand"/>
                <a:cs typeface="AhnbergHand"/>
              </a:rPr>
              <a:t>large view screens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56451" y="1488976"/>
            <a:ext cx="7857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FF"/>
                </a:solidFill>
                <a:latin typeface="AhnbergHand"/>
                <a:cs typeface="AhnbergHand"/>
              </a:rPr>
              <a:t>privacy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66757" y="3083167"/>
            <a:ext cx="17524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FF"/>
                </a:solidFill>
                <a:latin typeface="AhnbergHand"/>
                <a:cs typeface="AhnbergHand"/>
              </a:rPr>
              <a:t>dedicated worktop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0695" y="1577345"/>
            <a:ext cx="13949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hnbergHand"/>
                <a:cs typeface="AhnbergHand"/>
              </a:rPr>
              <a:t>reliable power</a:t>
            </a:r>
          </a:p>
        </p:txBody>
      </p:sp>
    </p:spTree>
    <p:extLst>
      <p:ext uri="{BB962C8B-B14F-4D97-AF65-F5344CB8AC3E}">
        <p14:creationId xmlns:p14="http://schemas.microsoft.com/office/powerpoint/2010/main" val="77189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52" y="-769009"/>
            <a:ext cx="7188869" cy="7259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2952" y="126604"/>
            <a:ext cx="3719764" cy="30008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bg1"/>
                </a:solidFill>
              </a:rPr>
              <a:t>The Internet is now anywhere and everywhere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63609" y="4674400"/>
            <a:ext cx="4327359" cy="30008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Its trivial, commonplace and blends into all our activities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95737" y="902368"/>
            <a:ext cx="17395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hnbergHand"/>
                <a:cs typeface="AhnbergHand"/>
              </a:rPr>
              <a:t>radio connectivity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94983" y="3613484"/>
            <a:ext cx="14109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AhnbergHand"/>
                <a:cs typeface="AhnbergHand"/>
              </a:rPr>
              <a:t>battery power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3779" y="2705099"/>
            <a:ext cx="11112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hnbergHand"/>
                <a:cs typeface="AhnbergHand"/>
              </a:rPr>
              <a:t>hand sized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2901" y="1913545"/>
            <a:ext cx="9140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AhnbergHand"/>
                <a:cs typeface="AhnbergHand"/>
              </a:rPr>
              <a:t>Thumb</a:t>
            </a:r>
          </a:p>
          <a:p>
            <a:r>
              <a:rPr lang="en-US" sz="1350" dirty="0">
                <a:solidFill>
                  <a:schemeClr val="bg1"/>
                </a:solidFill>
                <a:latin typeface="AhnbergHand"/>
                <a:cs typeface="AhnbergHand"/>
              </a:rPr>
              <a:t>operated</a:t>
            </a:r>
          </a:p>
        </p:txBody>
      </p:sp>
    </p:spTree>
    <p:extLst>
      <p:ext uri="{BB962C8B-B14F-4D97-AF65-F5344CB8AC3E}">
        <p14:creationId xmlns:p14="http://schemas.microsoft.com/office/powerpoint/2010/main" val="2815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87179"/>
            <a:ext cx="6858000" cy="4569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6313" y="3422071"/>
            <a:ext cx="2788392" cy="3000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As dedicated “things” are replacing 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8017" y="759202"/>
            <a:ext cx="4248151" cy="3000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Maybe its about the demise of the “traditional” computer</a:t>
            </a:r>
          </a:p>
        </p:txBody>
      </p:sp>
    </p:spTree>
    <p:extLst>
      <p:ext uri="{BB962C8B-B14F-4D97-AF65-F5344CB8AC3E}">
        <p14:creationId xmlns:p14="http://schemas.microsoft.com/office/powerpoint/2010/main" val="68457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11" y="485169"/>
            <a:ext cx="4713250" cy="42781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2952" y="126604"/>
            <a:ext cx="4043765" cy="300082"/>
          </a:xfrm>
          <a:prstGeom prst="rect">
            <a:avLst/>
          </a:prstGeom>
          <a:solidFill>
            <a:srgbClr val="7380D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bg1"/>
                </a:solidFill>
              </a:rPr>
              <a:t>Connecting “things” to the Internet is nothing new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14004" y="4821834"/>
            <a:ext cx="2918112" cy="253916"/>
          </a:xfrm>
          <a:prstGeom prst="rect">
            <a:avLst/>
          </a:prstGeom>
          <a:solidFill>
            <a:srgbClr val="7380D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50">
                <a:solidFill>
                  <a:schemeClr val="bg1"/>
                </a:solidFill>
              </a:rPr>
              <a:t>Simon Hackett’s </a:t>
            </a:r>
            <a:r>
              <a:rPr lang="en-US" sz="1050" dirty="0">
                <a:solidFill>
                  <a:schemeClr val="bg1"/>
                </a:solidFill>
              </a:rPr>
              <a:t>Internet Remote Radio of 1990</a:t>
            </a:r>
          </a:p>
        </p:txBody>
      </p:sp>
    </p:spTree>
    <p:extLst>
      <p:ext uri="{BB962C8B-B14F-4D97-AF65-F5344CB8AC3E}">
        <p14:creationId xmlns:p14="http://schemas.microsoft.com/office/powerpoint/2010/main" val="127826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0"/>
            <a:ext cx="8311896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6419" y="4373023"/>
            <a:ext cx="4109657" cy="226409"/>
          </a:xfrm>
          <a:solidFill>
            <a:schemeClr val="bg1">
              <a:lumMod val="65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John </a:t>
            </a:r>
            <a:r>
              <a:rPr lang="en-US" dirty="0" err="1" smtClean="0">
                <a:solidFill>
                  <a:schemeClr val="bg1"/>
                </a:solidFill>
              </a:rPr>
              <a:t>Romkey’s</a:t>
            </a:r>
            <a:r>
              <a:rPr lang="en-US" dirty="0" smtClean="0">
                <a:solidFill>
                  <a:schemeClr val="bg1"/>
                </a:solidFill>
              </a:rPr>
              <a:t> Internet Toaster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Let them eat Toast!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2952" y="126604"/>
            <a:ext cx="4043765" cy="30008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bg1"/>
                </a:solidFill>
              </a:rPr>
              <a:t>Connecting “things” to the Internet is nothing new</a:t>
            </a:r>
          </a:p>
        </p:txBody>
      </p:sp>
    </p:spTree>
    <p:extLst>
      <p:ext uri="{BB962C8B-B14F-4D97-AF65-F5344CB8AC3E}">
        <p14:creationId xmlns:p14="http://schemas.microsoft.com/office/powerpoint/2010/main" val="129185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483020" y="142434"/>
            <a:ext cx="5915025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Technology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83020" y="1089714"/>
            <a:ext cx="5915025" cy="759560"/>
          </a:xfrm>
          <a:prstGeom prst="rect">
            <a:avLst/>
          </a:prstGeom>
          <a:noFill/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/>
              <a:t>Does technology change society, or do we develop and adopt technology to address society’s changes?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35103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32244"/>
            <a:ext cx="6858000" cy="4186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“old” </a:t>
            </a:r>
            <a:r>
              <a:rPr lang="en-US" dirty="0" err="1" smtClean="0"/>
              <a:t>IoT</a:t>
            </a:r>
            <a:r>
              <a:rPr lang="en-US" dirty="0"/>
              <a:t/>
            </a:r>
            <a:br>
              <a:rPr lang="en-US" dirty="0"/>
            </a:br>
            <a:endParaRPr lang="en-US" sz="2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450"/>
              </a:spcAft>
              <a:buNone/>
            </a:pPr>
            <a:r>
              <a:rPr lang="en-US" dirty="0" smtClean="0"/>
              <a:t>The use of microprocessors to undertake simple tasks is about as old as the Intel 4004 and the </a:t>
            </a:r>
            <a:r>
              <a:rPr lang="en-US" dirty="0" err="1" smtClean="0"/>
              <a:t>Zylogics</a:t>
            </a:r>
            <a:r>
              <a:rPr lang="en-US" dirty="0" smtClean="0"/>
              <a:t> Z80 processor chips</a:t>
            </a:r>
          </a:p>
          <a:p>
            <a:pPr marL="342900" lvl="1" indent="0">
              <a:spcAft>
                <a:spcPts val="45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23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240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509" y="262329"/>
            <a:ext cx="5915025" cy="99417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This new </a:t>
            </a:r>
            <a:r>
              <a:rPr lang="en-US" dirty="0" err="1" smtClean="0">
                <a:solidFill>
                  <a:schemeClr val="bg1"/>
                </a:solidFill>
              </a:rPr>
              <a:t>IoT</a:t>
            </a:r>
            <a:r>
              <a:rPr lang="en-US" dirty="0" smtClean="0">
                <a:solidFill>
                  <a:schemeClr val="bg1"/>
                </a:solidFill>
              </a:rPr>
              <a:t> is just the old </a:t>
            </a:r>
            <a:r>
              <a:rPr lang="en-US" dirty="0" err="1" smtClean="0">
                <a:solidFill>
                  <a:schemeClr val="bg1"/>
                </a:solidFill>
              </a:rPr>
              <a:t>IoT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with new chips!</a:t>
            </a:r>
          </a:p>
        </p:txBody>
      </p:sp>
    </p:spTree>
    <p:extLst>
      <p:ext uri="{BB962C8B-B14F-4D97-AF65-F5344CB8AC3E}">
        <p14:creationId xmlns:p14="http://schemas.microsoft.com/office/powerpoint/2010/main" val="9652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</a:t>
            </a:r>
            <a:r>
              <a:rPr lang="en-US" dirty="0" err="1" smtClean="0"/>
              <a:t>IoT</a:t>
            </a:r>
            <a:r>
              <a:rPr lang="en-US" dirty="0" smtClean="0"/>
              <a:t> is just the Same Old </a:t>
            </a:r>
            <a:r>
              <a:rPr lang="en-US" dirty="0" err="1" smtClean="0"/>
              <a:t>IoT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And we are already living in a processing-dense </a:t>
            </a:r>
            <a:r>
              <a:rPr lang="en-US" dirty="0" smtClean="0"/>
              <a:t>world: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 </a:t>
            </a:r>
            <a:r>
              <a:rPr lang="en-US" dirty="0"/>
              <a:t>modern car has around 150 – 200 microprocessor-controlled systems, from the windscreen wipers, to the entry system, to engine control and all things in </a:t>
            </a:r>
            <a:r>
              <a:rPr lang="en-US" dirty="0" smtClean="0"/>
              <a:t>between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Many </a:t>
            </a:r>
            <a:r>
              <a:rPr lang="en-US" dirty="0"/>
              <a:t>/ most consumer appliances have all turned to microprocessor </a:t>
            </a:r>
            <a:r>
              <a:rPr lang="en-US" dirty="0" smtClean="0"/>
              <a:t>control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Industrial </a:t>
            </a:r>
            <a:r>
              <a:rPr lang="en-US" dirty="0"/>
              <a:t>processes, logistics and inventory control, environmental monitoring all use various forms of embedded </a:t>
            </a:r>
            <a:r>
              <a:rPr lang="en-US" dirty="0" smtClean="0"/>
              <a:t>processing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So if this has been going on for years, why </a:t>
            </a:r>
            <a:r>
              <a:rPr lang="en-US" dirty="0"/>
              <a:t>is </a:t>
            </a:r>
            <a:r>
              <a:rPr lang="en-US" dirty="0" err="1"/>
              <a:t>IoT</a:t>
            </a:r>
            <a:r>
              <a:rPr lang="en-US" dirty="0"/>
              <a:t> a hot topic today?</a:t>
            </a:r>
          </a:p>
        </p:txBody>
      </p:sp>
    </p:spTree>
    <p:extLst>
      <p:ext uri="{BB962C8B-B14F-4D97-AF65-F5344CB8AC3E}">
        <p14:creationId xmlns:p14="http://schemas.microsoft.com/office/powerpoint/2010/main" val="99175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16" y="2103120"/>
            <a:ext cx="3820859" cy="2421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2519" y="93325"/>
            <a:ext cx="5915025" cy="994172"/>
          </a:xfrm>
        </p:spPr>
        <p:txBody>
          <a:bodyPr/>
          <a:lstStyle/>
          <a:p>
            <a:r>
              <a:rPr lang="en-US" dirty="0" smtClean="0"/>
              <a:t>The Hype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3355" y="1377638"/>
            <a:ext cx="5915025" cy="3263504"/>
          </a:xfrm>
        </p:spPr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artner Predictions</a:t>
            </a:r>
          </a:p>
          <a:p>
            <a:r>
              <a:rPr lang="en-US" dirty="0" smtClean="0"/>
              <a:t>CES shows</a:t>
            </a:r>
          </a:p>
          <a:p>
            <a:r>
              <a:rPr lang="en-US" dirty="0" smtClean="0"/>
              <a:t>Home Apps</a:t>
            </a:r>
          </a:p>
          <a:p>
            <a:r>
              <a:rPr lang="en-US" dirty="0" smtClean="0"/>
              <a:t>Car Apps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066">
            <a:off x="4411980" y="457200"/>
            <a:ext cx="2286000" cy="2162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3901">
            <a:off x="6425013" y="160679"/>
            <a:ext cx="1461367" cy="958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6738">
            <a:off x="6542562" y="3975582"/>
            <a:ext cx="1112094" cy="11205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848">
            <a:off x="1396757" y="992323"/>
            <a:ext cx="2994660" cy="2166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237">
            <a:off x="1458087" y="3005709"/>
            <a:ext cx="1928584" cy="12892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068">
            <a:off x="6025202" y="2822639"/>
            <a:ext cx="1866521" cy="6443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6876">
            <a:off x="3828602" y="3421308"/>
            <a:ext cx="2407588" cy="14001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1" y="4228621"/>
            <a:ext cx="1978396" cy="8250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492" y="3459468"/>
            <a:ext cx="2774778" cy="58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IoT</a:t>
            </a:r>
            <a:r>
              <a:rPr lang="en-US" dirty="0" smtClean="0"/>
              <a:t> is </a:t>
            </a:r>
            <a:r>
              <a:rPr lang="mr-IN" dirty="0" smtClean="0"/>
              <a:t>…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4488" y="1369219"/>
            <a:ext cx="5955122" cy="3263504"/>
          </a:xfrm>
        </p:spPr>
        <p:txBody>
          <a:bodyPr/>
          <a:lstStyle/>
          <a:p>
            <a:r>
              <a:rPr lang="en-US" smtClean="0"/>
              <a:t>It </a:t>
            </a:r>
            <a:r>
              <a:rPr lang="en-US" dirty="0" smtClean="0"/>
              <a:t>is a generic term that encompasses a huge variety of application that have little in common other than a propensity to operate in an unmanaged environment</a:t>
            </a:r>
          </a:p>
          <a:p>
            <a:r>
              <a:rPr lang="en-US" dirty="0"/>
              <a:t>I</a:t>
            </a:r>
            <a:r>
              <a:rPr lang="en-US" dirty="0" smtClean="0"/>
              <a:t>ts hard to talk about the </a:t>
            </a:r>
            <a:r>
              <a:rPr lang="en-US" dirty="0" err="1" smtClean="0"/>
              <a:t>IoT</a:t>
            </a:r>
            <a:r>
              <a:rPr lang="en-US" dirty="0" smtClean="0"/>
              <a:t> in anything other than highly generic terms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sz="4500" b="1" dirty="0"/>
              <a:t>now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581" y="934679"/>
            <a:ext cx="2703932" cy="33982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3425" y="2162014"/>
            <a:ext cx="3572156" cy="2702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4502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sz="4500" b="1" dirty="0"/>
              <a:t>now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5287" y="1369219"/>
            <a:ext cx="3467714" cy="326350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Low power, high capability silicon now dominates chip fabrication plants</a:t>
            </a:r>
          </a:p>
          <a:p>
            <a:pPr marL="342900" lvl="1" indent="0">
              <a:buNone/>
            </a:pPr>
            <a:r>
              <a:rPr lang="en-US" dirty="0"/>
              <a:t>S</a:t>
            </a:r>
            <a:r>
              <a:rPr lang="en-US" dirty="0" smtClean="0"/>
              <a:t>aturation of the smart device market</a:t>
            </a:r>
          </a:p>
          <a:p>
            <a:pPr marL="342900" lvl="1" indent="0">
              <a:buNone/>
            </a:pPr>
            <a:r>
              <a:rPr lang="en-US" dirty="0" smtClean="0"/>
              <a:t>Full stream silicon production volumes requires some form of consumption model</a:t>
            </a:r>
          </a:p>
          <a:p>
            <a:endParaRPr lang="en-US" dirty="0" smtClean="0"/>
          </a:p>
          <a:p>
            <a:r>
              <a:rPr lang="en-US" dirty="0" smtClean="0"/>
              <a:t>Radio Technology: RFID, Bluetooth, WiFi, LTE</a:t>
            </a:r>
          </a:p>
          <a:p>
            <a:pPr lvl="1"/>
            <a:r>
              <a:rPr lang="en-US" dirty="0" smtClean="0"/>
              <a:t>Improvements in AD convertors is providing range and bandwidth to radio systems</a:t>
            </a:r>
          </a:p>
          <a:p>
            <a:pPr lvl="1"/>
            <a:r>
              <a:rPr lang="en-US" dirty="0" smtClean="0"/>
              <a:t>Protocol development provides ”seamless” connectivity</a:t>
            </a:r>
          </a:p>
          <a:p>
            <a:pPr lvl="1"/>
            <a:r>
              <a:rPr lang="en-US" dirty="0" smtClean="0"/>
              <a:t>i.e. Passports and Clothing Tags, Apple earbuds, Home controllers and similar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Actors seeking new markets</a:t>
            </a:r>
          </a:p>
          <a:p>
            <a:pPr lvl="1"/>
            <a:r>
              <a:rPr lang="en-US" dirty="0" smtClean="0"/>
              <a:t>5G for SIMs and wide area mobility</a:t>
            </a:r>
          </a:p>
          <a:p>
            <a:pPr lvl="1"/>
            <a:r>
              <a:rPr lang="en-US" dirty="0" smtClean="0"/>
              <a:t>Smart phone platform providers seeking to enter the car, home and work environments</a:t>
            </a:r>
          </a:p>
          <a:p>
            <a:pPr lvl="1"/>
            <a:r>
              <a:rPr lang="en-US" dirty="0" smtClean="0"/>
              <a:t>Industrial and process automation seeking to expand market reach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53425" y="2162014"/>
            <a:ext cx="3572156" cy="2702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129" y="980914"/>
            <a:ext cx="2456293" cy="175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1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sz="4500" b="1" dirty="0"/>
              <a:t>now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5287" y="1369219"/>
            <a:ext cx="3467714" cy="326350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Low power, high capability silicon now dominates chip fabrication plants</a:t>
            </a:r>
          </a:p>
          <a:p>
            <a:pPr marL="342900" lvl="1" indent="0">
              <a:buNone/>
            </a:pPr>
            <a:r>
              <a:rPr lang="en-US" dirty="0"/>
              <a:t>S</a:t>
            </a:r>
            <a:r>
              <a:rPr lang="en-US" dirty="0" smtClean="0"/>
              <a:t>aturation of the smart device market</a:t>
            </a:r>
          </a:p>
          <a:p>
            <a:pPr marL="342900" lvl="1" indent="0">
              <a:buNone/>
            </a:pPr>
            <a:r>
              <a:rPr lang="en-US" dirty="0" smtClean="0"/>
              <a:t>Full stream silicon production volumes requires some form of consumption model</a:t>
            </a:r>
          </a:p>
          <a:p>
            <a:endParaRPr lang="en-US" dirty="0" smtClean="0"/>
          </a:p>
          <a:p>
            <a:r>
              <a:rPr lang="en-US" dirty="0" smtClean="0"/>
              <a:t>Radio Technology: RFID, Bluetooth, WiFi, LTE</a:t>
            </a:r>
          </a:p>
          <a:p>
            <a:pPr lvl="1"/>
            <a:r>
              <a:rPr lang="en-US" dirty="0" smtClean="0"/>
              <a:t>Improvements in AD convertors is providing range and bandwidth to radio systems</a:t>
            </a:r>
          </a:p>
          <a:p>
            <a:pPr lvl="1"/>
            <a:r>
              <a:rPr lang="en-US" dirty="0" smtClean="0"/>
              <a:t>Protocol development provides ”seamless” connectivity</a:t>
            </a:r>
          </a:p>
          <a:p>
            <a:pPr lvl="1"/>
            <a:r>
              <a:rPr lang="en-US" dirty="0" smtClean="0"/>
              <a:t>i.e. Passports and Clothing Tags, wireless earbuds, Home controllers and similar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Actors seeking new markets</a:t>
            </a:r>
          </a:p>
          <a:p>
            <a:pPr lvl="1"/>
            <a:r>
              <a:rPr lang="en-US" dirty="0" smtClean="0"/>
              <a:t>5G for SIMs and wide area mobility</a:t>
            </a:r>
          </a:p>
          <a:p>
            <a:pPr lvl="1"/>
            <a:r>
              <a:rPr lang="en-US" dirty="0" smtClean="0"/>
              <a:t>Smart phone platform providers seeking to enter the car, home and work environments</a:t>
            </a:r>
          </a:p>
          <a:p>
            <a:pPr lvl="1"/>
            <a:r>
              <a:rPr lang="en-US" dirty="0" smtClean="0"/>
              <a:t>Industrial and process automation seeking to expand market reach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3425" y="3456878"/>
            <a:ext cx="3572156" cy="1407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629" y="1476671"/>
            <a:ext cx="2380545" cy="167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sz="4500" b="1" dirty="0"/>
              <a:t>now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5287" y="1369219"/>
            <a:ext cx="3467714" cy="326350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Low power, high capability silicon now dominates chip fabrication plants</a:t>
            </a:r>
          </a:p>
          <a:p>
            <a:pPr marL="342900" lvl="1" indent="0">
              <a:buNone/>
            </a:pPr>
            <a:r>
              <a:rPr lang="en-US" dirty="0"/>
              <a:t>S</a:t>
            </a:r>
            <a:r>
              <a:rPr lang="en-US" dirty="0" smtClean="0"/>
              <a:t>aturation of the smart device market</a:t>
            </a:r>
          </a:p>
          <a:p>
            <a:pPr marL="342900" lvl="1" indent="0">
              <a:buNone/>
            </a:pPr>
            <a:r>
              <a:rPr lang="en-US" dirty="0" smtClean="0"/>
              <a:t>Full stream silicon production volumes requires some form of consumption model</a:t>
            </a:r>
          </a:p>
          <a:p>
            <a:endParaRPr lang="en-US" dirty="0" smtClean="0"/>
          </a:p>
          <a:p>
            <a:r>
              <a:rPr lang="en-US" dirty="0" smtClean="0"/>
              <a:t>Radio Technology: RFID, Bluetooth, WiFi, LTE</a:t>
            </a:r>
          </a:p>
          <a:p>
            <a:pPr lvl="1"/>
            <a:r>
              <a:rPr lang="en-US" dirty="0" smtClean="0"/>
              <a:t>Improvements in AD convertors is providing range and bandwidth to radio systems</a:t>
            </a:r>
          </a:p>
          <a:p>
            <a:pPr lvl="1"/>
            <a:r>
              <a:rPr lang="en-US" dirty="0" smtClean="0"/>
              <a:t>Protocol development provides ”seamless” connectivity</a:t>
            </a:r>
          </a:p>
          <a:p>
            <a:pPr lvl="1"/>
            <a:r>
              <a:rPr lang="en-US" dirty="0" smtClean="0"/>
              <a:t>i.e. Passports and Clothing Tags, Apple earbuds, Home controllers and similar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Actors seeking new markets</a:t>
            </a:r>
          </a:p>
          <a:p>
            <a:pPr lvl="1"/>
            <a:r>
              <a:rPr lang="en-US" dirty="0" smtClean="0"/>
              <a:t>5G for SIMs and wide area mobility</a:t>
            </a:r>
          </a:p>
          <a:p>
            <a:pPr lvl="1"/>
            <a:r>
              <a:rPr lang="en-US" dirty="0" smtClean="0"/>
              <a:t>Smart phone platform providers seeking to enter the car, home and work environments</a:t>
            </a:r>
          </a:p>
          <a:p>
            <a:pPr lvl="1"/>
            <a:r>
              <a:rPr lang="en-US" dirty="0" smtClean="0"/>
              <a:t>Industrial and process automation seeking to expand market reach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08" y="3000970"/>
            <a:ext cx="1480399" cy="1761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369" y="201011"/>
            <a:ext cx="2437901" cy="1998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183" y="2348980"/>
            <a:ext cx="1530944" cy="1947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182" y="1797270"/>
            <a:ext cx="1532528" cy="66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sz="4500" b="1" dirty="0"/>
              <a:t>now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Because we have saturated our traditional markets for technology and the production capacity is being redirected to new opportunities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PC sales volumes are plummeting</a:t>
            </a:r>
          </a:p>
          <a:p>
            <a:pPr lvl="1"/>
            <a:r>
              <a:rPr lang="en-US" dirty="0" smtClean="0"/>
              <a:t>Smartphone sales are now peaking</a:t>
            </a:r>
          </a:p>
          <a:p>
            <a:pPr lvl="1"/>
            <a:r>
              <a:rPr lang="en-US" dirty="0" smtClean="0"/>
              <a:t>The computer technology industry is seeking to use its existing capability to provide new product to high volume markets </a:t>
            </a:r>
          </a:p>
          <a:p>
            <a:pPr lvl="1"/>
            <a:r>
              <a:rPr lang="en-US" dirty="0" smtClean="0"/>
              <a:t>Which means looking at low unit margin very high volume opportunities by adding ”smart” network centric interfaces and controllers to existing devices and functions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85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solidFill>
            <a:srgbClr val="000000">
              <a:alpha val="0"/>
            </a:srgbClr>
          </a:solidFill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74621" y="95542"/>
            <a:ext cx="5915025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>
                <a:solidFill>
                  <a:schemeClr val="bg1">
                    <a:lumMod val="50000"/>
                  </a:schemeClr>
                </a:solidFill>
              </a:rPr>
              <a:t>Technology</a:t>
            </a:r>
            <a:endParaRPr lang="en-US" sz="33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3020" y="3026533"/>
            <a:ext cx="371763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>
                <a:solidFill>
                  <a:schemeClr val="bg1">
                    <a:lumMod val="50000"/>
                  </a:schemeClr>
                </a:solidFill>
              </a:rPr>
              <a:t>When </a:t>
            </a:r>
            <a:r>
              <a:rPr lang="en-US" sz="1350" i="1" dirty="0" err="1">
                <a:solidFill>
                  <a:schemeClr val="bg1">
                    <a:lumMod val="50000"/>
                  </a:schemeClr>
                </a:solidFill>
              </a:rPr>
              <a:t>Meng</a:t>
            </a:r>
            <a:r>
              <a:rPr lang="en-US" sz="1350" i="1" dirty="0">
                <a:solidFill>
                  <a:schemeClr val="bg1">
                    <a:lumMod val="50000"/>
                  </a:schemeClr>
                </a:solidFill>
              </a:rPr>
              <a:t> Tian invented the camel hair paintbrush in 250 BCE he did not invent calligraphy. He responded to a need in ancient Chinese society for more and higher quality written documents that could be produced faster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056" y="86322"/>
            <a:ext cx="5915025" cy="99417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Technology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01456" y="3017313"/>
            <a:ext cx="371763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>
                <a:solidFill>
                  <a:schemeClr val="bg1"/>
                </a:solidFill>
              </a:rPr>
              <a:t>When </a:t>
            </a:r>
            <a:r>
              <a:rPr lang="en-US" sz="1350" i="1" dirty="0" err="1">
                <a:solidFill>
                  <a:schemeClr val="bg1"/>
                </a:solidFill>
              </a:rPr>
              <a:t>Meng</a:t>
            </a:r>
            <a:r>
              <a:rPr lang="en-US" sz="1350" i="1" dirty="0">
                <a:solidFill>
                  <a:schemeClr val="bg1"/>
                </a:solidFill>
              </a:rPr>
              <a:t> Tian invented the camel hair paintbrush in 250 BCE he did not invent calligraphy. He responded to a need in ancient Chinese society for more and higher quality written documents that could be produced faster</a:t>
            </a:r>
          </a:p>
        </p:txBody>
      </p:sp>
    </p:spTree>
    <p:extLst>
      <p:ext uri="{BB962C8B-B14F-4D97-AF65-F5344CB8AC3E}">
        <p14:creationId xmlns:p14="http://schemas.microsoft.com/office/powerpoint/2010/main" val="92716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“smart” lighting - e.g. Philips</a:t>
            </a:r>
          </a:p>
          <a:p>
            <a:r>
              <a:rPr lang="en-US" dirty="0" smtClean="0"/>
              <a:t>“smart” home appliances and networks - e.g. Miele</a:t>
            </a:r>
          </a:p>
          <a:p>
            <a:r>
              <a:rPr lang="en-US" dirty="0" smtClean="0"/>
              <a:t>“smart” power management</a:t>
            </a:r>
          </a:p>
          <a:p>
            <a:r>
              <a:rPr lang="en-US" dirty="0" smtClean="0"/>
              <a:t>”smart” labels for retail</a:t>
            </a:r>
          </a:p>
          <a:p>
            <a:r>
              <a:rPr lang="en-US" dirty="0" smtClean="0"/>
              <a:t>“smart” traffic control</a:t>
            </a:r>
          </a:p>
          <a:p>
            <a:r>
              <a:rPr lang="en-US" dirty="0" smtClean="0"/>
              <a:t>“smart” image analysis</a:t>
            </a:r>
          </a:p>
          <a:p>
            <a:r>
              <a:rPr lang="en-US" dirty="0" smtClean="0"/>
              <a:t>“smart” video surveillance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Almost anything else that uses the word “smart”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12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The Variety of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It</a:t>
            </a:r>
            <a:r>
              <a:rPr lang="mr-IN" dirty="0" smtClean="0"/>
              <a:t>’</a:t>
            </a:r>
            <a:r>
              <a:rPr lang="en-US" dirty="0" smtClean="0"/>
              <a:t>s a set of discrete applications that have highly divergent requirements:</a:t>
            </a:r>
          </a:p>
          <a:p>
            <a:pPr lvl="1"/>
            <a:r>
              <a:rPr lang="en-US" dirty="0" smtClean="0"/>
              <a:t>Radius of connectivity varies from mm to kilometers</a:t>
            </a:r>
          </a:p>
          <a:p>
            <a:pPr lvl="1"/>
            <a:r>
              <a:rPr lang="en-US" dirty="0" smtClean="0"/>
              <a:t>Bandwidth varies from bits to gigabits per second</a:t>
            </a:r>
          </a:p>
          <a:p>
            <a:pPr lvl="1"/>
            <a:r>
              <a:rPr lang="en-US" dirty="0" smtClean="0"/>
              <a:t>Data volumes vary from bytes to petabytes</a:t>
            </a:r>
          </a:p>
          <a:p>
            <a:pPr lvl="1"/>
            <a:r>
              <a:rPr lang="en-US" dirty="0" smtClean="0"/>
              <a:t>Connectivity models may be push or pull</a:t>
            </a:r>
          </a:p>
          <a:p>
            <a:pPr lvl="1"/>
            <a:r>
              <a:rPr lang="en-US" dirty="0" smtClean="0"/>
              <a:t>Connectivity may be ad-hoc relays to dedicated wired</a:t>
            </a:r>
          </a:p>
          <a:p>
            <a:pPr lvl="1"/>
            <a:r>
              <a:rPr lang="en-US" dirty="0" smtClean="0"/>
              <a:t>Transactions may be unicast, multicast or </a:t>
            </a:r>
            <a:r>
              <a:rPr lang="en-US" dirty="0" err="1" smtClean="0"/>
              <a:t>anycast</a:t>
            </a:r>
            <a:r>
              <a:rPr lang="en-US" dirty="0" smtClean="0"/>
              <a:t> in nature</a:t>
            </a:r>
          </a:p>
          <a:p>
            <a:pPr lvl="1"/>
            <a:r>
              <a:rPr lang="en-US" dirty="0" smtClean="0"/>
              <a:t>Applications include sensing and reporting, command and control, adaptation and interfacing</a:t>
            </a:r>
          </a:p>
          <a:p>
            <a:pPr marL="0" indent="0">
              <a:buNone/>
            </a:pPr>
            <a:r>
              <a:rPr lang="en-US" dirty="0" smtClean="0"/>
              <a:t>There is little that these environments have in common, except maybe </a:t>
            </a:r>
            <a:r>
              <a:rPr lang="en-US" dirty="0"/>
              <a:t>a</a:t>
            </a:r>
            <a:r>
              <a:rPr lang="en-US" dirty="0" smtClean="0"/>
              <a:t> common underlying gene pool!</a:t>
            </a:r>
          </a:p>
        </p:txBody>
      </p:sp>
      <p:sp>
        <p:nvSpPr>
          <p:cNvPr id="4" name="Freeform 3"/>
          <p:cNvSpPr/>
          <p:nvPr/>
        </p:nvSpPr>
        <p:spPr>
          <a:xfrm>
            <a:off x="3102454" y="620016"/>
            <a:ext cx="658372" cy="384533"/>
          </a:xfrm>
          <a:custGeom>
            <a:avLst/>
            <a:gdLst>
              <a:gd name="connsiteX0" fmla="*/ 0 w 877829"/>
              <a:gd name="connsiteY0" fmla="*/ 254614 h 512711"/>
              <a:gd name="connsiteX1" fmla="*/ 206477 w 877829"/>
              <a:gd name="connsiteY1" fmla="*/ 26014 h 512711"/>
              <a:gd name="connsiteX2" fmla="*/ 272845 w 877829"/>
              <a:gd name="connsiteY2" fmla="*/ 239865 h 512711"/>
              <a:gd name="connsiteX3" fmla="*/ 730045 w 877829"/>
              <a:gd name="connsiteY3" fmla="*/ 3891 h 512711"/>
              <a:gd name="connsiteX4" fmla="*/ 272845 w 877829"/>
              <a:gd name="connsiteY4" fmla="*/ 475840 h 512711"/>
              <a:gd name="connsiteX5" fmla="*/ 862780 w 877829"/>
              <a:gd name="connsiteY5" fmla="*/ 158749 h 512711"/>
              <a:gd name="connsiteX6" fmla="*/ 715296 w 877829"/>
              <a:gd name="connsiteY6" fmla="*/ 512711 h 51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7829" h="512711">
                <a:moveTo>
                  <a:pt x="0" y="254614"/>
                </a:moveTo>
                <a:cubicBezTo>
                  <a:pt x="80501" y="141543"/>
                  <a:pt x="161003" y="28472"/>
                  <a:pt x="206477" y="26014"/>
                </a:cubicBezTo>
                <a:cubicBezTo>
                  <a:pt x="251951" y="23556"/>
                  <a:pt x="185584" y="243552"/>
                  <a:pt x="272845" y="239865"/>
                </a:cubicBezTo>
                <a:cubicBezTo>
                  <a:pt x="360106" y="236178"/>
                  <a:pt x="730045" y="-35438"/>
                  <a:pt x="730045" y="3891"/>
                </a:cubicBezTo>
                <a:cubicBezTo>
                  <a:pt x="730045" y="43220"/>
                  <a:pt x="250723" y="450030"/>
                  <a:pt x="272845" y="475840"/>
                </a:cubicBezTo>
                <a:cubicBezTo>
                  <a:pt x="294967" y="501650"/>
                  <a:pt x="789038" y="152604"/>
                  <a:pt x="862780" y="158749"/>
                </a:cubicBezTo>
                <a:cubicBezTo>
                  <a:pt x="936522" y="164894"/>
                  <a:pt x="715296" y="512711"/>
                  <a:pt x="715296" y="51271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 rot="1101504">
            <a:off x="3808710" y="499317"/>
            <a:ext cx="6896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>
                <a:latin typeface="AhnbergHand" charset="0"/>
                <a:ea typeface="AhnbergHand" charset="0"/>
                <a:cs typeface="AhnbergHand" charset="0"/>
              </a:rPr>
              <a:t>IoT</a:t>
            </a:r>
            <a:endParaRPr lang="en-US" sz="2100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64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IoT</a:t>
            </a:r>
            <a:r>
              <a:rPr lang="en-US" dirty="0" smtClean="0"/>
              <a:t> Gene Pool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Unix Platform</a:t>
            </a:r>
          </a:p>
          <a:p>
            <a:pPr lvl="1"/>
            <a:r>
              <a:rPr lang="en-US" dirty="0" smtClean="0"/>
              <a:t>Its small, its ubiquitous, its well understood, its cheap, its open source without onerous IPR constraints, it has a massive set of application libraries</a:t>
            </a:r>
          </a:p>
          <a:p>
            <a:pPr lvl="1"/>
            <a:r>
              <a:rPr lang="en-US" dirty="0" err="1" smtClean="0"/>
              <a:t>Customised</a:t>
            </a:r>
            <a:r>
              <a:rPr lang="en-US" dirty="0" smtClean="0"/>
              <a:t> micro kernels are risky, expensive and rarely necessary 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362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IoT</a:t>
            </a:r>
            <a:r>
              <a:rPr lang="en-US" dirty="0" smtClean="0"/>
              <a:t> Gene Pool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IP </a:t>
            </a:r>
            <a:r>
              <a:rPr lang="en-US" b="1" dirty="0" err="1" smtClean="0"/>
              <a:t>Comms</a:t>
            </a:r>
            <a:endParaRPr lang="en-US" b="1" dirty="0" smtClean="0"/>
          </a:p>
          <a:p>
            <a:pPr lvl="1"/>
            <a:r>
              <a:rPr lang="en-US" dirty="0" smtClean="0"/>
              <a:t>Its small, its ubiquitous, it scales, its well understood, its cheap, </a:t>
            </a:r>
            <a:r>
              <a:rPr lang="en-US" dirty="0"/>
              <a:t>its open source without onerous IPR constraints, and </a:t>
            </a:r>
            <a:r>
              <a:rPr lang="en-US" dirty="0" smtClean="0"/>
              <a:t>everyone speaks it!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But which version of IP?</a:t>
            </a:r>
          </a:p>
        </p:txBody>
      </p:sp>
    </p:spTree>
    <p:extLst>
      <p:ext uri="{BB962C8B-B14F-4D97-AF65-F5344CB8AC3E}">
        <p14:creationId xmlns:p14="http://schemas.microsoft.com/office/powerpoint/2010/main" val="148646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and </a:t>
            </a:r>
            <a:r>
              <a:rPr lang="en-US" dirty="0" err="1" smtClean="0"/>
              <a:t>IoT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450"/>
              </a:spcAft>
            </a:pPr>
            <a:r>
              <a:rPr lang="en-US" dirty="0" smtClean="0"/>
              <a:t>The “conservative” option for IP in this environment</a:t>
            </a:r>
          </a:p>
          <a:p>
            <a:pPr lvl="1">
              <a:spcAft>
                <a:spcPts val="450"/>
              </a:spcAft>
            </a:pPr>
            <a:r>
              <a:rPr lang="en-US" dirty="0" smtClean="0"/>
              <a:t>Ubiquitous support across the entire deployed Internet</a:t>
            </a:r>
          </a:p>
          <a:p>
            <a:pPr lvl="1">
              <a:spcAft>
                <a:spcPts val="450"/>
              </a:spcAft>
            </a:pPr>
            <a:r>
              <a:rPr lang="en-US" dirty="0" smtClean="0"/>
              <a:t>Well understood protocol </a:t>
            </a:r>
            <a:r>
              <a:rPr lang="en-US" dirty="0" err="1" smtClean="0"/>
              <a:t>behaviour</a:t>
            </a:r>
            <a:endParaRPr lang="en-US" dirty="0" smtClean="0"/>
          </a:p>
          <a:p>
            <a:pPr lvl="1">
              <a:spcAft>
                <a:spcPts val="450"/>
              </a:spcAft>
            </a:pPr>
            <a:r>
              <a:rPr lang="en-US" dirty="0" smtClean="0"/>
              <a:t>Widely available APIs</a:t>
            </a:r>
          </a:p>
          <a:p>
            <a:pPr marL="0" indent="0">
              <a:spcAft>
                <a:spcPts val="450"/>
              </a:spcAft>
              <a:buNone/>
            </a:pPr>
            <a:endParaRPr lang="en-US" dirty="0" smtClean="0"/>
          </a:p>
          <a:p>
            <a:pPr lvl="1">
              <a:spcAft>
                <a:spcPts val="450"/>
              </a:spcAft>
            </a:pPr>
            <a:endParaRPr lang="en-US" dirty="0"/>
          </a:p>
          <a:p>
            <a:pPr marL="342900" lvl="1" indent="0">
              <a:spcAft>
                <a:spcPts val="450"/>
              </a:spcAft>
              <a:buNone/>
            </a:pPr>
            <a:r>
              <a:rPr lang="en-US" dirty="0" smtClean="0"/>
              <a:t>Of course it should also be useful to factor in NATs in IPv4:</a:t>
            </a:r>
          </a:p>
          <a:p>
            <a:pPr lvl="1">
              <a:spcAft>
                <a:spcPts val="450"/>
              </a:spcAft>
            </a:pPr>
            <a:r>
              <a:rPr lang="en-US" b="1" dirty="0" smtClean="0"/>
              <a:t>Push</a:t>
            </a:r>
            <a:r>
              <a:rPr lang="en-US" dirty="0" smtClean="0"/>
              <a:t> model where the “thing” pushes data to a rendezvous point rather than a constant </a:t>
            </a:r>
            <a:r>
              <a:rPr lang="en-US" dirty="0" err="1" smtClean="0"/>
              <a:t>pollable</a:t>
            </a:r>
            <a:r>
              <a:rPr lang="en-US" dirty="0" smtClean="0"/>
              <a:t> model of “pull” access</a:t>
            </a:r>
          </a:p>
          <a:p>
            <a:pPr lvl="1">
              <a:spcAft>
                <a:spcPts val="450"/>
              </a:spcAft>
            </a:pPr>
            <a:r>
              <a:rPr lang="en-US" b="1" dirty="0" smtClean="0"/>
              <a:t>Pull</a:t>
            </a:r>
            <a:r>
              <a:rPr lang="en-US" dirty="0" smtClean="0"/>
              <a:t> and </a:t>
            </a:r>
            <a:r>
              <a:rPr lang="en-US" b="1" dirty="0" smtClean="0"/>
              <a:t>Feeder</a:t>
            </a:r>
            <a:r>
              <a:rPr lang="en-US" dirty="0" smtClean="0"/>
              <a:t> models work behind NATs using relays and/or ALGs split the primary feed from the propagation of the data</a:t>
            </a:r>
          </a:p>
        </p:txBody>
      </p:sp>
    </p:spTree>
    <p:extLst>
      <p:ext uri="{BB962C8B-B14F-4D97-AF65-F5344CB8AC3E}">
        <p14:creationId xmlns:p14="http://schemas.microsoft.com/office/powerpoint/2010/main" val="112086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and </a:t>
            </a:r>
            <a:r>
              <a:rPr lang="en-US" dirty="0" err="1" smtClean="0"/>
              <a:t>IoT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4488" y="1131401"/>
            <a:ext cx="6585375" cy="373556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It’s the “killer app” for IPv6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But the numbers suggest otherwise:</a:t>
            </a:r>
          </a:p>
          <a:p>
            <a:pPr lvl="1"/>
            <a:r>
              <a:rPr lang="en-US" dirty="0"/>
              <a:t>7</a:t>
            </a:r>
            <a:r>
              <a:rPr lang="en-US" dirty="0" smtClean="0"/>
              <a:t>B connected “devices” on today’s IPv4 Internet, plus a further 7B </a:t>
            </a:r>
            <a:r>
              <a:rPr lang="mr-IN" dirty="0" smtClean="0"/>
              <a:t>–</a:t>
            </a:r>
            <a:r>
              <a:rPr lang="en-US" dirty="0" smtClean="0"/>
              <a:t> 20B (*) conventional PC and smart devices</a:t>
            </a:r>
          </a:p>
          <a:p>
            <a:pPr lvl="1"/>
            <a:r>
              <a:rPr lang="en-US" dirty="0" smtClean="0"/>
              <a:t>2.8B announced IPv4 addresses</a:t>
            </a:r>
          </a:p>
          <a:p>
            <a:pPr lvl="1"/>
            <a:r>
              <a:rPr lang="en-US" dirty="0" smtClean="0"/>
              <a:t>1.5B “occupied” IPv4 addresses</a:t>
            </a:r>
          </a:p>
          <a:p>
            <a:pPr lvl="1"/>
            <a:r>
              <a:rPr lang="en-US" dirty="0" smtClean="0"/>
              <a:t>We can probably push this model harder!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946" y="1482925"/>
            <a:ext cx="4396863" cy="1285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0260" y="4947293"/>
            <a:ext cx="416973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* https://</a:t>
            </a:r>
            <a:r>
              <a:rPr lang="en-US" sz="825" dirty="0" err="1"/>
              <a:t>www.statista.com</a:t>
            </a:r>
            <a:r>
              <a:rPr lang="en-US" sz="825" dirty="0"/>
              <a:t>/statistics/471264/</a:t>
            </a:r>
            <a:r>
              <a:rPr lang="en-US" sz="825" dirty="0" err="1"/>
              <a:t>iot</a:t>
            </a:r>
            <a:r>
              <a:rPr lang="en-US" sz="825" dirty="0"/>
              <a:t>-number-of-connected-devices-worldwide/</a:t>
            </a:r>
          </a:p>
        </p:txBody>
      </p:sp>
    </p:spTree>
    <p:extLst>
      <p:ext uri="{BB962C8B-B14F-4D97-AF65-F5344CB8AC3E}">
        <p14:creationId xmlns:p14="http://schemas.microsoft.com/office/powerpoint/2010/main" val="150937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602" y="1087820"/>
            <a:ext cx="3814901" cy="39788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32336" y="981404"/>
            <a:ext cx="4611414" cy="4286250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“Thing” </a:t>
            </a:r>
            <a:r>
              <a:rPr lang="en-US" dirty="0" err="1" smtClean="0"/>
              <a:t>Behaviour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25" b="1" dirty="0"/>
              <a:t>Pull:</a:t>
            </a:r>
          </a:p>
          <a:p>
            <a:r>
              <a:rPr lang="en-US" dirty="0" smtClean="0"/>
              <a:t>Device is always connected and interrogated by external agents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model of polling or feed subscription where the device maintains information that can be polled by an external agent</a:t>
            </a:r>
          </a:p>
          <a:p>
            <a:pPr lvl="1"/>
            <a:r>
              <a:rPr lang="en-US" dirty="0" smtClean="0"/>
              <a:t>This requires an public IP address + Port</a:t>
            </a:r>
          </a:p>
          <a:p>
            <a:pPr lvl="1"/>
            <a:r>
              <a:rPr lang="en-US" dirty="0" smtClean="0"/>
              <a:t>It also requires a highly robust core implementation that is resistant to attack  </a:t>
            </a:r>
          </a:p>
          <a:p>
            <a:pPr lvl="1"/>
            <a:r>
              <a:rPr lang="en-US" dirty="0" smtClean="0"/>
              <a:t>It also requires some considerable thought on the authorization model</a:t>
            </a:r>
          </a:p>
          <a:p>
            <a:pPr lvl="2"/>
            <a:r>
              <a:rPr lang="en-US" dirty="0" smtClean="0"/>
              <a:t>Device is configured to authorize users and/or</a:t>
            </a:r>
          </a:p>
          <a:p>
            <a:pPr lvl="2"/>
            <a:r>
              <a:rPr lang="en-US" dirty="0" smtClean="0"/>
              <a:t>Device uses a third party </a:t>
            </a:r>
            <a:r>
              <a:rPr lang="en-US" dirty="0" err="1" smtClean="0"/>
              <a:t>auth</a:t>
            </a:r>
            <a:r>
              <a:rPr lang="en-US" dirty="0" smtClean="0"/>
              <a:t> server</a:t>
            </a:r>
          </a:p>
          <a:p>
            <a:pPr lvl="1"/>
            <a:r>
              <a:rPr lang="en-US" dirty="0" smtClean="0"/>
              <a:t>Commonly seen in web cams and other continuous monitoring applications (though it’s not necessarily required)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962025"/>
            <a:ext cx="2457450" cy="32099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32336" y="981404"/>
            <a:ext cx="4611414" cy="4286250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Pull vs Push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625" b="1" dirty="0"/>
              <a:t>Push:</a:t>
            </a:r>
            <a:endParaRPr lang="en-US" b="1" dirty="0" smtClean="0"/>
          </a:p>
          <a:p>
            <a:r>
              <a:rPr lang="en-US" dirty="0" err="1" smtClean="0"/>
              <a:t>Intermittedly</a:t>
            </a:r>
            <a:r>
              <a:rPr lang="en-US" dirty="0" smtClean="0"/>
              <a:t> connected </a:t>
            </a:r>
            <a:r>
              <a:rPr lang="en-US" dirty="0"/>
              <a:t>and interrogated </a:t>
            </a:r>
            <a:r>
              <a:rPr lang="en-US" dirty="0" smtClean="0"/>
              <a:t>via </a:t>
            </a:r>
            <a:r>
              <a:rPr lang="en-US" dirty="0"/>
              <a:t>external agents</a:t>
            </a:r>
            <a:endParaRPr lang="en-US" dirty="0" smtClean="0"/>
          </a:p>
          <a:p>
            <a:pPr lvl="1"/>
            <a:r>
              <a:rPr lang="en-US" dirty="0" smtClean="0"/>
              <a:t>Device pushes data to some data collection agent</a:t>
            </a:r>
          </a:p>
          <a:p>
            <a:pPr lvl="1"/>
            <a:r>
              <a:rPr lang="en-US" dirty="0" smtClean="0"/>
              <a:t>Limited connection requirement</a:t>
            </a:r>
          </a:p>
          <a:p>
            <a:pPr lvl="1"/>
            <a:r>
              <a:rPr lang="en-US" dirty="0" smtClean="0"/>
              <a:t>This </a:t>
            </a:r>
            <a:r>
              <a:rPr lang="en-US" dirty="0" err="1" smtClean="0"/>
              <a:t>behaviour</a:t>
            </a:r>
            <a:r>
              <a:rPr lang="en-US" dirty="0" smtClean="0"/>
              <a:t> NAT ”friendly” as the device is the client and the collection point is the server</a:t>
            </a:r>
          </a:p>
          <a:p>
            <a:pPr lvl="1"/>
            <a:r>
              <a:rPr lang="en-US" dirty="0" smtClean="0"/>
              <a:t>External access via the data collection agent, not the device</a:t>
            </a:r>
          </a:p>
          <a:p>
            <a:pPr lvl="1"/>
            <a:r>
              <a:rPr lang="en-US" dirty="0" smtClean="0"/>
              <a:t>Does not require dedicated addressing outside of the local context </a:t>
            </a:r>
          </a:p>
          <a:p>
            <a:pPr lvl="1"/>
            <a:r>
              <a:rPr lang="en-US" dirty="0" smtClean="0"/>
              <a:t>This limited access model facilitates defensive measures, including encrypted communications to the device’s agents and preventing all third party connections</a:t>
            </a:r>
          </a:p>
          <a:p>
            <a:pPr lvl="1"/>
            <a:r>
              <a:rPr lang="en-US" dirty="0" smtClean="0"/>
              <a:t>And such devices probably should be behind a NAT in any case! (e.g. cameras)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2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2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Seen at NANOG 69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3"/>
          <a:stretch/>
        </p:blipFill>
        <p:spPr>
          <a:xfrm>
            <a:off x="1673056" y="1369219"/>
            <a:ext cx="5797889" cy="3094012"/>
          </a:xfrm>
        </p:spPr>
      </p:pic>
      <p:sp>
        <p:nvSpPr>
          <p:cNvPr id="3" name="Rectangle 2"/>
          <p:cNvSpPr/>
          <p:nvPr/>
        </p:nvSpPr>
        <p:spPr>
          <a:xfrm>
            <a:off x="5439508" y="1541585"/>
            <a:ext cx="316523" cy="316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55605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111816"/>
            <a:ext cx="7035410" cy="55059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3430" y="3268347"/>
            <a:ext cx="398044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dirty="0"/>
              <a:t>The most profound technologies are </a:t>
            </a:r>
            <a:r>
              <a:rPr lang="en-US" sz="1500" b="1" dirty="0"/>
              <a:t>those that disappear</a:t>
            </a:r>
            <a:r>
              <a:rPr lang="en-US" sz="1500" dirty="0"/>
              <a:t>. They weave themselves into the fabric of everyday life until they are indistinguishable from it...</a:t>
            </a:r>
          </a:p>
          <a:p>
            <a:endParaRPr lang="en-US" sz="1500" dirty="0"/>
          </a:p>
          <a:p>
            <a:r>
              <a:rPr lang="en-US" sz="1500" dirty="0"/>
              <a:t>- Mark Weiser 1991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14488" y="273845"/>
            <a:ext cx="5915025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>
                <a:solidFill>
                  <a:schemeClr val="bg1"/>
                </a:solidFill>
              </a:rPr>
              <a:t>Technology</a:t>
            </a:r>
            <a:endParaRPr lang="en-US" sz="3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4487" y="1268017"/>
            <a:ext cx="60512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ourier" charset="0"/>
                <a:ea typeface="Courier" charset="0"/>
                <a:cs typeface="Courier" charset="0"/>
              </a:rPr>
              <a:t>Interesting quote ...</a:t>
            </a:r>
          </a:p>
          <a:p>
            <a:r>
              <a:rPr lang="en-US" sz="1050" dirty="0">
                <a:latin typeface="Courier" charset="0"/>
                <a:ea typeface="Courier" charset="0"/>
                <a:cs typeface="Courier" charset="0"/>
              </a:rPr>
              <a:t/>
            </a:r>
            <a:br>
              <a:rPr lang="en-US" sz="1050" dirty="0">
                <a:latin typeface="Courier" charset="0"/>
                <a:ea typeface="Courier" charset="0"/>
                <a:cs typeface="Courier" charset="0"/>
              </a:rPr>
            </a:br>
            <a:endParaRPr lang="en-US" sz="105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050" dirty="0">
                <a:latin typeface="Courier" charset="0"/>
                <a:ea typeface="Courier" charset="0"/>
                <a:cs typeface="Courier" charset="0"/>
              </a:rPr>
              <a:t>“At last count I have about 43 devices on my LAN, with less than a third running an OS that I can actually interact with. The rest are embedded systems that get updated (hah!) by the vendors at their whim. Easily two-thirds would 'phone home' to somewhere at various times. About 7 have external access without explicitly setting port-forwarding.</a:t>
            </a:r>
          </a:p>
          <a:p>
            <a:r>
              <a:rPr lang="en-US" sz="1050" dirty="0">
                <a:latin typeface="Courier" charset="0"/>
                <a:ea typeface="Courier" charset="0"/>
                <a:cs typeface="Courier" charset="0"/>
              </a:rPr>
              <a:t/>
            </a:r>
            <a:br>
              <a:rPr lang="en-US" sz="1050" dirty="0">
                <a:latin typeface="Courier" charset="0"/>
                <a:ea typeface="Courier" charset="0"/>
                <a:cs typeface="Courier" charset="0"/>
              </a:rPr>
            </a:br>
            <a:endParaRPr lang="en-US" sz="105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050" dirty="0">
                <a:latin typeface="Courier" charset="0"/>
                <a:ea typeface="Courier" charset="0"/>
                <a:cs typeface="Courier" charset="0"/>
              </a:rPr>
              <a:t>Of course, my router monitors and reports on all outbound traffic - but do I actively look at it? I should. But I don’t. And of course everything we value on our LAN we protect and encrypt end-to-end and at-rest as the LAN is actually occupied by foreign devices with unknown network capability... sure we encrypt absolutely everything...”</a:t>
            </a:r>
          </a:p>
          <a:p>
            <a:endParaRPr lang="en-US" sz="105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Internet of </a:t>
            </a:r>
            <a:r>
              <a:rPr lang="en-US" dirty="0"/>
              <a:t>S</a:t>
            </a:r>
            <a:r>
              <a:rPr lang="en-US" dirty="0" smtClean="0"/>
              <a:t>tupid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We keep on seeing the same stupidity again and again:</a:t>
            </a:r>
          </a:p>
          <a:p>
            <a:r>
              <a:rPr lang="en-US" sz="1800" dirty="0"/>
              <a:t>Devices with the telnet port open</a:t>
            </a:r>
          </a:p>
          <a:p>
            <a:r>
              <a:rPr lang="en-US" sz="1800" dirty="0"/>
              <a:t>Devices with open DNS resolvers on the WAN side</a:t>
            </a:r>
          </a:p>
          <a:p>
            <a:r>
              <a:rPr lang="en-US" sz="1800" dirty="0"/>
              <a:t>Devices with open NTP / SNMP / </a:t>
            </a:r>
            <a:r>
              <a:rPr lang="en-US" sz="1800" dirty="0" err="1"/>
              <a:t>chargen</a:t>
            </a:r>
            <a:r>
              <a:rPr lang="en-US" sz="1800" dirty="0"/>
              <a:t> </a:t>
            </a:r>
            <a:r>
              <a:rPr lang="en-US" sz="1800" dirty="0" err="1"/>
              <a:t>etc</a:t>
            </a:r>
            <a:endParaRPr lang="en-US" sz="1800" dirty="0"/>
          </a:p>
          <a:p>
            <a:r>
              <a:rPr lang="en-US" sz="1800" dirty="0"/>
              <a:t>Devices with the same preset root password</a:t>
            </a:r>
          </a:p>
          <a:p>
            <a:r>
              <a:rPr lang="en-US" sz="1800" dirty="0"/>
              <a:t>Devices using vulnerable libraries that are susceptible to root kit exploitation</a:t>
            </a:r>
          </a:p>
          <a:p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557226" y="132915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hnbergHand" charset="0"/>
                <a:ea typeface="AhnbergHand" charset="0"/>
                <a:cs typeface="AhnbergHand" charset="0"/>
              </a:rPr>
              <a:t>Insanely</a:t>
            </a:r>
          </a:p>
        </p:txBody>
      </p:sp>
      <p:sp>
        <p:nvSpPr>
          <p:cNvPr id="5" name="Freeform 4"/>
          <p:cNvSpPr/>
          <p:nvPr/>
        </p:nvSpPr>
        <p:spPr>
          <a:xfrm>
            <a:off x="2934456" y="566714"/>
            <a:ext cx="215695" cy="511941"/>
          </a:xfrm>
          <a:custGeom>
            <a:avLst/>
            <a:gdLst>
              <a:gd name="connsiteX0" fmla="*/ 0 w 287593"/>
              <a:gd name="connsiteY0" fmla="*/ 682588 h 682588"/>
              <a:gd name="connsiteX1" fmla="*/ 191729 w 287593"/>
              <a:gd name="connsiteY1" fmla="*/ 505607 h 682588"/>
              <a:gd name="connsiteX2" fmla="*/ 235974 w 287593"/>
              <a:gd name="connsiteY2" fmla="*/ 4162 h 682588"/>
              <a:gd name="connsiteX3" fmla="*/ 235974 w 287593"/>
              <a:gd name="connsiteY3" fmla="*/ 284382 h 682588"/>
              <a:gd name="connsiteX4" fmla="*/ 287593 w 287593"/>
              <a:gd name="connsiteY4" fmla="*/ 601472 h 6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593" h="682588">
                <a:moveTo>
                  <a:pt x="0" y="682588"/>
                </a:moveTo>
                <a:cubicBezTo>
                  <a:pt x="76200" y="650633"/>
                  <a:pt x="152400" y="618678"/>
                  <a:pt x="191729" y="505607"/>
                </a:cubicBezTo>
                <a:cubicBezTo>
                  <a:pt x="231058" y="392536"/>
                  <a:pt x="228600" y="41033"/>
                  <a:pt x="235974" y="4162"/>
                </a:cubicBezTo>
                <a:cubicBezTo>
                  <a:pt x="243348" y="-32709"/>
                  <a:pt x="227371" y="184830"/>
                  <a:pt x="235974" y="284382"/>
                </a:cubicBezTo>
                <a:cubicBezTo>
                  <a:pt x="244577" y="383934"/>
                  <a:pt x="266085" y="492703"/>
                  <a:pt x="287593" y="60147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399770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Internet of </a:t>
            </a:r>
            <a:r>
              <a:rPr lang="en-US" dirty="0"/>
              <a:t>S</a:t>
            </a:r>
            <a:r>
              <a:rPr lang="en-US" dirty="0" smtClean="0"/>
              <a:t>tupid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We keep on seeing the same stupidity again and again:</a:t>
            </a:r>
          </a:p>
          <a:p>
            <a:r>
              <a:rPr lang="en-US" sz="1800" dirty="0"/>
              <a:t>Devices with the telnet port open</a:t>
            </a:r>
          </a:p>
          <a:p>
            <a:r>
              <a:rPr lang="en-US" sz="1800" dirty="0"/>
              <a:t>Devices with open DNS resolvers on the WAN side</a:t>
            </a:r>
          </a:p>
          <a:p>
            <a:r>
              <a:rPr lang="en-US" sz="1800" dirty="0"/>
              <a:t>Devices with open NTP / SNMP / </a:t>
            </a:r>
            <a:r>
              <a:rPr lang="en-US" sz="1800" dirty="0" err="1"/>
              <a:t>chargen</a:t>
            </a:r>
            <a:r>
              <a:rPr lang="en-US" sz="1800" dirty="0"/>
              <a:t> </a:t>
            </a:r>
            <a:r>
              <a:rPr lang="en-US" sz="1800" dirty="0" err="1"/>
              <a:t>etc</a:t>
            </a:r>
            <a:endParaRPr lang="en-US" sz="1800" dirty="0"/>
          </a:p>
          <a:p>
            <a:r>
              <a:rPr lang="en-US" sz="1800" dirty="0"/>
              <a:t>Devices with the same preset root password</a:t>
            </a:r>
          </a:p>
          <a:p>
            <a:r>
              <a:rPr lang="en-US" sz="1800" dirty="0"/>
              <a:t>Devices using vulnerable libraries that are susceptible to root kit exploitation</a:t>
            </a:r>
          </a:p>
          <a:p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549787" y="110613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hnbergHand" charset="0"/>
                <a:ea typeface="AhnbergHand" charset="0"/>
                <a:cs typeface="AhnbergHand" charset="0"/>
              </a:rPr>
              <a:t>Insanely</a:t>
            </a:r>
          </a:p>
        </p:txBody>
      </p:sp>
      <p:sp>
        <p:nvSpPr>
          <p:cNvPr id="5" name="Freeform 4"/>
          <p:cNvSpPr/>
          <p:nvPr/>
        </p:nvSpPr>
        <p:spPr>
          <a:xfrm>
            <a:off x="2927017" y="544412"/>
            <a:ext cx="215695" cy="511941"/>
          </a:xfrm>
          <a:custGeom>
            <a:avLst/>
            <a:gdLst>
              <a:gd name="connsiteX0" fmla="*/ 0 w 287593"/>
              <a:gd name="connsiteY0" fmla="*/ 682588 h 682588"/>
              <a:gd name="connsiteX1" fmla="*/ 191729 w 287593"/>
              <a:gd name="connsiteY1" fmla="*/ 505607 h 682588"/>
              <a:gd name="connsiteX2" fmla="*/ 235974 w 287593"/>
              <a:gd name="connsiteY2" fmla="*/ 4162 h 682588"/>
              <a:gd name="connsiteX3" fmla="*/ 235974 w 287593"/>
              <a:gd name="connsiteY3" fmla="*/ 284382 h 682588"/>
              <a:gd name="connsiteX4" fmla="*/ 287593 w 287593"/>
              <a:gd name="connsiteY4" fmla="*/ 601472 h 6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593" h="682588">
                <a:moveTo>
                  <a:pt x="0" y="682588"/>
                </a:moveTo>
                <a:cubicBezTo>
                  <a:pt x="76200" y="650633"/>
                  <a:pt x="152400" y="618678"/>
                  <a:pt x="191729" y="505607"/>
                </a:cubicBezTo>
                <a:cubicBezTo>
                  <a:pt x="231058" y="392536"/>
                  <a:pt x="228600" y="41033"/>
                  <a:pt x="235974" y="4162"/>
                </a:cubicBezTo>
                <a:cubicBezTo>
                  <a:pt x="243348" y="-32709"/>
                  <a:pt x="227371" y="184830"/>
                  <a:pt x="235974" y="284382"/>
                </a:cubicBezTo>
                <a:cubicBezTo>
                  <a:pt x="244577" y="383934"/>
                  <a:pt x="266085" y="492703"/>
                  <a:pt x="287593" y="60147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Freeform 5"/>
          <p:cNvSpPr/>
          <p:nvPr/>
        </p:nvSpPr>
        <p:spPr>
          <a:xfrm>
            <a:off x="2380849" y="1679026"/>
            <a:ext cx="2062837" cy="368231"/>
          </a:xfrm>
          <a:custGeom>
            <a:avLst/>
            <a:gdLst>
              <a:gd name="connsiteX0" fmla="*/ 706543 w 2750449"/>
              <a:gd name="connsiteY0" fmla="*/ 45488 h 490975"/>
              <a:gd name="connsiteX1" fmla="*/ 73497 w 2750449"/>
              <a:gd name="connsiteY1" fmla="*/ 29857 h 490975"/>
              <a:gd name="connsiteX2" fmla="*/ 96943 w 2750449"/>
              <a:gd name="connsiteY2" fmla="*/ 389365 h 490975"/>
              <a:gd name="connsiteX3" fmla="*/ 823774 w 2750449"/>
              <a:gd name="connsiteY3" fmla="*/ 459703 h 490975"/>
              <a:gd name="connsiteX4" fmla="*/ 2293066 w 2750449"/>
              <a:gd name="connsiteY4" fmla="*/ 467519 h 490975"/>
              <a:gd name="connsiteX5" fmla="*/ 2738543 w 2750449"/>
              <a:gd name="connsiteY5" fmla="*/ 154903 h 490975"/>
              <a:gd name="connsiteX6" fmla="*/ 1917928 w 2750449"/>
              <a:gd name="connsiteY6" fmla="*/ 76749 h 490975"/>
              <a:gd name="connsiteX7" fmla="*/ 753436 w 2750449"/>
              <a:gd name="connsiteY7" fmla="*/ 6411 h 49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0449" h="490975">
                <a:moveTo>
                  <a:pt x="706543" y="45488"/>
                </a:moveTo>
                <a:cubicBezTo>
                  <a:pt x="440820" y="9016"/>
                  <a:pt x="175097" y="-27456"/>
                  <a:pt x="73497" y="29857"/>
                </a:cubicBezTo>
                <a:cubicBezTo>
                  <a:pt x="-28103" y="87170"/>
                  <a:pt x="-28103" y="317724"/>
                  <a:pt x="96943" y="389365"/>
                </a:cubicBezTo>
                <a:cubicBezTo>
                  <a:pt x="221989" y="461006"/>
                  <a:pt x="457753" y="446677"/>
                  <a:pt x="823774" y="459703"/>
                </a:cubicBezTo>
                <a:cubicBezTo>
                  <a:pt x="1189795" y="472729"/>
                  <a:pt x="1973938" y="518319"/>
                  <a:pt x="2293066" y="467519"/>
                </a:cubicBezTo>
                <a:cubicBezTo>
                  <a:pt x="2612194" y="416719"/>
                  <a:pt x="2801066" y="220031"/>
                  <a:pt x="2738543" y="154903"/>
                </a:cubicBezTo>
                <a:cubicBezTo>
                  <a:pt x="2676020" y="89775"/>
                  <a:pt x="2248779" y="101498"/>
                  <a:pt x="1917928" y="76749"/>
                </a:cubicBezTo>
                <a:cubicBezTo>
                  <a:pt x="1587077" y="52000"/>
                  <a:pt x="1170256" y="29205"/>
                  <a:pt x="753436" y="641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 flipH="1">
            <a:off x="4302369" y="4836992"/>
            <a:ext cx="431995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https://</a:t>
            </a:r>
            <a:r>
              <a:rPr lang="en-US" sz="825" dirty="0" err="1"/>
              <a:t>www.malwaretech.com</a:t>
            </a:r>
            <a:r>
              <a:rPr lang="en-US" sz="825" dirty="0"/>
              <a:t>/2016/10/mapping-</a:t>
            </a:r>
            <a:r>
              <a:rPr lang="en-US" sz="825" dirty="0" err="1"/>
              <a:t>mirai</a:t>
            </a:r>
            <a:r>
              <a:rPr lang="en-US" sz="825" dirty="0"/>
              <a:t>-a-botnet-case-</a:t>
            </a:r>
            <a:r>
              <a:rPr lang="en-US" sz="825" dirty="0" err="1"/>
              <a:t>study.html</a:t>
            </a:r>
            <a:endParaRPr lang="en-US" sz="825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55" y="2129303"/>
            <a:ext cx="6305550" cy="19050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4428896" y="1769137"/>
            <a:ext cx="652010" cy="433615"/>
          </a:xfrm>
          <a:custGeom>
            <a:avLst/>
            <a:gdLst>
              <a:gd name="connsiteX0" fmla="*/ 0 w 869347"/>
              <a:gd name="connsiteY0" fmla="*/ 50386 h 578153"/>
              <a:gd name="connsiteX1" fmla="*/ 851877 w 869347"/>
              <a:gd name="connsiteY1" fmla="*/ 50386 h 578153"/>
              <a:gd name="connsiteX2" fmla="*/ 578338 w 869347"/>
              <a:gd name="connsiteY2" fmla="*/ 574017 h 578153"/>
              <a:gd name="connsiteX3" fmla="*/ 625231 w 869347"/>
              <a:gd name="connsiteY3" fmla="*/ 308294 h 578153"/>
              <a:gd name="connsiteX4" fmla="*/ 601785 w 869347"/>
              <a:gd name="connsiteY4" fmla="*/ 558386 h 578153"/>
              <a:gd name="connsiteX5" fmla="*/ 867508 w 869347"/>
              <a:gd name="connsiteY5" fmla="*/ 386448 h 578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9347" h="578153">
                <a:moveTo>
                  <a:pt x="0" y="50386"/>
                </a:moveTo>
                <a:cubicBezTo>
                  <a:pt x="377743" y="6750"/>
                  <a:pt x="755487" y="-36886"/>
                  <a:pt x="851877" y="50386"/>
                </a:cubicBezTo>
                <a:cubicBezTo>
                  <a:pt x="948267" y="137658"/>
                  <a:pt x="616112" y="531032"/>
                  <a:pt x="578338" y="574017"/>
                </a:cubicBezTo>
                <a:cubicBezTo>
                  <a:pt x="540564" y="617002"/>
                  <a:pt x="621323" y="310899"/>
                  <a:pt x="625231" y="308294"/>
                </a:cubicBezTo>
                <a:cubicBezTo>
                  <a:pt x="629139" y="305689"/>
                  <a:pt x="561406" y="545360"/>
                  <a:pt x="601785" y="558386"/>
                </a:cubicBezTo>
                <a:cubicBezTo>
                  <a:pt x="642164" y="571412"/>
                  <a:pt x="867508" y="386448"/>
                  <a:pt x="867508" y="3864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315783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Internet of </a:t>
            </a:r>
            <a:r>
              <a:rPr lang="en-US" dirty="0"/>
              <a:t>S</a:t>
            </a:r>
            <a:r>
              <a:rPr lang="en-US" dirty="0" smtClean="0"/>
              <a:t>tupid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We keep on seeing the same stupidity again and again:</a:t>
            </a:r>
          </a:p>
          <a:p>
            <a:r>
              <a:rPr lang="en-US" sz="1800" dirty="0"/>
              <a:t>Devices with the telnet port open</a:t>
            </a:r>
          </a:p>
          <a:p>
            <a:r>
              <a:rPr lang="en-US" sz="1800" dirty="0"/>
              <a:t>Devices with open DNS resolvers on the WAN side</a:t>
            </a:r>
          </a:p>
          <a:p>
            <a:r>
              <a:rPr lang="en-US" sz="1800" dirty="0"/>
              <a:t>Devices with open NTP / SNMP / </a:t>
            </a:r>
            <a:r>
              <a:rPr lang="en-US" sz="1800" dirty="0" err="1"/>
              <a:t>chargen</a:t>
            </a:r>
            <a:r>
              <a:rPr lang="en-US" sz="1800" dirty="0"/>
              <a:t> </a:t>
            </a:r>
            <a:r>
              <a:rPr lang="en-US" sz="1800" dirty="0" err="1"/>
              <a:t>etc</a:t>
            </a:r>
            <a:endParaRPr lang="en-US" sz="1800" dirty="0"/>
          </a:p>
          <a:p>
            <a:r>
              <a:rPr lang="en-US" sz="1800" dirty="0"/>
              <a:t>Devices with the same preset root password</a:t>
            </a:r>
          </a:p>
          <a:p>
            <a:r>
              <a:rPr lang="en-US" sz="1800" dirty="0"/>
              <a:t>Devices using vulnerable libraries that are susceptible to root kit exploitation</a:t>
            </a:r>
          </a:p>
          <a:p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549787" y="110613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hnbergHand" charset="0"/>
                <a:ea typeface="AhnbergHand" charset="0"/>
                <a:cs typeface="AhnbergHand" charset="0"/>
              </a:rPr>
              <a:t>Insanely</a:t>
            </a:r>
          </a:p>
        </p:txBody>
      </p:sp>
      <p:sp>
        <p:nvSpPr>
          <p:cNvPr id="5" name="Freeform 4"/>
          <p:cNvSpPr/>
          <p:nvPr/>
        </p:nvSpPr>
        <p:spPr>
          <a:xfrm>
            <a:off x="2927017" y="544412"/>
            <a:ext cx="215695" cy="511941"/>
          </a:xfrm>
          <a:custGeom>
            <a:avLst/>
            <a:gdLst>
              <a:gd name="connsiteX0" fmla="*/ 0 w 287593"/>
              <a:gd name="connsiteY0" fmla="*/ 682588 h 682588"/>
              <a:gd name="connsiteX1" fmla="*/ 191729 w 287593"/>
              <a:gd name="connsiteY1" fmla="*/ 505607 h 682588"/>
              <a:gd name="connsiteX2" fmla="*/ 235974 w 287593"/>
              <a:gd name="connsiteY2" fmla="*/ 4162 h 682588"/>
              <a:gd name="connsiteX3" fmla="*/ 235974 w 287593"/>
              <a:gd name="connsiteY3" fmla="*/ 284382 h 682588"/>
              <a:gd name="connsiteX4" fmla="*/ 287593 w 287593"/>
              <a:gd name="connsiteY4" fmla="*/ 601472 h 6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593" h="682588">
                <a:moveTo>
                  <a:pt x="0" y="682588"/>
                </a:moveTo>
                <a:cubicBezTo>
                  <a:pt x="76200" y="650633"/>
                  <a:pt x="152400" y="618678"/>
                  <a:pt x="191729" y="505607"/>
                </a:cubicBezTo>
                <a:cubicBezTo>
                  <a:pt x="231058" y="392536"/>
                  <a:pt x="228600" y="41033"/>
                  <a:pt x="235974" y="4162"/>
                </a:cubicBezTo>
                <a:cubicBezTo>
                  <a:pt x="243348" y="-32709"/>
                  <a:pt x="227371" y="184830"/>
                  <a:pt x="235974" y="284382"/>
                </a:cubicBezTo>
                <a:cubicBezTo>
                  <a:pt x="244577" y="383934"/>
                  <a:pt x="266085" y="492703"/>
                  <a:pt x="287593" y="60147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Freeform 5"/>
          <p:cNvSpPr/>
          <p:nvPr/>
        </p:nvSpPr>
        <p:spPr>
          <a:xfrm>
            <a:off x="2380849" y="1679026"/>
            <a:ext cx="2062837" cy="368231"/>
          </a:xfrm>
          <a:custGeom>
            <a:avLst/>
            <a:gdLst>
              <a:gd name="connsiteX0" fmla="*/ 706543 w 2750449"/>
              <a:gd name="connsiteY0" fmla="*/ 45488 h 490975"/>
              <a:gd name="connsiteX1" fmla="*/ 73497 w 2750449"/>
              <a:gd name="connsiteY1" fmla="*/ 29857 h 490975"/>
              <a:gd name="connsiteX2" fmla="*/ 96943 w 2750449"/>
              <a:gd name="connsiteY2" fmla="*/ 389365 h 490975"/>
              <a:gd name="connsiteX3" fmla="*/ 823774 w 2750449"/>
              <a:gd name="connsiteY3" fmla="*/ 459703 h 490975"/>
              <a:gd name="connsiteX4" fmla="*/ 2293066 w 2750449"/>
              <a:gd name="connsiteY4" fmla="*/ 467519 h 490975"/>
              <a:gd name="connsiteX5" fmla="*/ 2738543 w 2750449"/>
              <a:gd name="connsiteY5" fmla="*/ 154903 h 490975"/>
              <a:gd name="connsiteX6" fmla="*/ 1917928 w 2750449"/>
              <a:gd name="connsiteY6" fmla="*/ 76749 h 490975"/>
              <a:gd name="connsiteX7" fmla="*/ 753436 w 2750449"/>
              <a:gd name="connsiteY7" fmla="*/ 6411 h 49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0449" h="490975">
                <a:moveTo>
                  <a:pt x="706543" y="45488"/>
                </a:moveTo>
                <a:cubicBezTo>
                  <a:pt x="440820" y="9016"/>
                  <a:pt x="175097" y="-27456"/>
                  <a:pt x="73497" y="29857"/>
                </a:cubicBezTo>
                <a:cubicBezTo>
                  <a:pt x="-28103" y="87170"/>
                  <a:pt x="-28103" y="317724"/>
                  <a:pt x="96943" y="389365"/>
                </a:cubicBezTo>
                <a:cubicBezTo>
                  <a:pt x="221989" y="461006"/>
                  <a:pt x="457753" y="446677"/>
                  <a:pt x="823774" y="459703"/>
                </a:cubicBezTo>
                <a:cubicBezTo>
                  <a:pt x="1189795" y="472729"/>
                  <a:pt x="1973938" y="518319"/>
                  <a:pt x="2293066" y="467519"/>
                </a:cubicBezTo>
                <a:cubicBezTo>
                  <a:pt x="2612194" y="416719"/>
                  <a:pt x="2801066" y="220031"/>
                  <a:pt x="2738543" y="154903"/>
                </a:cubicBezTo>
                <a:cubicBezTo>
                  <a:pt x="2676020" y="89775"/>
                  <a:pt x="2248779" y="101498"/>
                  <a:pt x="1917928" y="76749"/>
                </a:cubicBezTo>
                <a:cubicBezTo>
                  <a:pt x="1587077" y="52000"/>
                  <a:pt x="1170256" y="29205"/>
                  <a:pt x="753436" y="641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 flipH="1">
            <a:off x="4302369" y="4836992"/>
            <a:ext cx="431995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https://</a:t>
            </a:r>
            <a:r>
              <a:rPr lang="en-US" sz="825" dirty="0" err="1"/>
              <a:t>www.malwaretech.com</a:t>
            </a:r>
            <a:r>
              <a:rPr lang="en-US" sz="825" dirty="0"/>
              <a:t>/2016/10/mapping-</a:t>
            </a:r>
            <a:r>
              <a:rPr lang="en-US" sz="825" dirty="0" err="1"/>
              <a:t>mirai</a:t>
            </a:r>
            <a:r>
              <a:rPr lang="en-US" sz="825" dirty="0"/>
              <a:t>-a-botnet-case-</a:t>
            </a:r>
            <a:r>
              <a:rPr lang="en-US" sz="825" dirty="0" err="1"/>
              <a:t>study.html</a:t>
            </a:r>
            <a:endParaRPr lang="en-US" sz="825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55" y="2129303"/>
            <a:ext cx="6305550" cy="19050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4428896" y="1769137"/>
            <a:ext cx="652010" cy="433615"/>
          </a:xfrm>
          <a:custGeom>
            <a:avLst/>
            <a:gdLst>
              <a:gd name="connsiteX0" fmla="*/ 0 w 869347"/>
              <a:gd name="connsiteY0" fmla="*/ 50386 h 578153"/>
              <a:gd name="connsiteX1" fmla="*/ 851877 w 869347"/>
              <a:gd name="connsiteY1" fmla="*/ 50386 h 578153"/>
              <a:gd name="connsiteX2" fmla="*/ 578338 w 869347"/>
              <a:gd name="connsiteY2" fmla="*/ 574017 h 578153"/>
              <a:gd name="connsiteX3" fmla="*/ 625231 w 869347"/>
              <a:gd name="connsiteY3" fmla="*/ 308294 h 578153"/>
              <a:gd name="connsiteX4" fmla="*/ 601785 w 869347"/>
              <a:gd name="connsiteY4" fmla="*/ 558386 h 578153"/>
              <a:gd name="connsiteX5" fmla="*/ 867508 w 869347"/>
              <a:gd name="connsiteY5" fmla="*/ 386448 h 578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9347" h="578153">
                <a:moveTo>
                  <a:pt x="0" y="50386"/>
                </a:moveTo>
                <a:cubicBezTo>
                  <a:pt x="377743" y="6750"/>
                  <a:pt x="755487" y="-36886"/>
                  <a:pt x="851877" y="50386"/>
                </a:cubicBezTo>
                <a:cubicBezTo>
                  <a:pt x="948267" y="137658"/>
                  <a:pt x="616112" y="531032"/>
                  <a:pt x="578338" y="574017"/>
                </a:cubicBezTo>
                <a:cubicBezTo>
                  <a:pt x="540564" y="617002"/>
                  <a:pt x="621323" y="310899"/>
                  <a:pt x="625231" y="308294"/>
                </a:cubicBezTo>
                <a:cubicBezTo>
                  <a:pt x="629139" y="305689"/>
                  <a:pt x="561406" y="545360"/>
                  <a:pt x="601785" y="558386"/>
                </a:cubicBezTo>
                <a:cubicBezTo>
                  <a:pt x="642164" y="571412"/>
                  <a:pt x="867508" y="386448"/>
                  <a:pt x="867508" y="3864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 rot="21047817">
            <a:off x="1376145" y="2745478"/>
            <a:ext cx="585244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And this simple technique was used to mount a 1 </a:t>
            </a:r>
            <a:r>
              <a:rPr lang="en-US" sz="2100" dirty="0" err="1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Tbps</a:t>
            </a:r>
            <a:r>
              <a:rPr lang="en-US" sz="2100" dirty="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 attack!</a:t>
            </a:r>
          </a:p>
        </p:txBody>
      </p:sp>
    </p:spTree>
    <p:extLst>
      <p:ext uri="{BB962C8B-B14F-4D97-AF65-F5344CB8AC3E}">
        <p14:creationId xmlns:p14="http://schemas.microsoft.com/office/powerpoint/2010/main" val="775033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Internet of Stupid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you perform field upgrades of otherwise neglected and unmanaged devices</a:t>
            </a:r>
          </a:p>
          <a:p>
            <a:r>
              <a:rPr lang="en-US" dirty="0"/>
              <a:t>What’s the economics of incenting field upgrades from the manufacturer? </a:t>
            </a:r>
          </a:p>
          <a:p>
            <a:r>
              <a:rPr lang="en-US" dirty="0"/>
              <a:t>Who is responsible for broken “things”?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378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Internet of Stupid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Is this stupidity even avoidable?</a:t>
            </a:r>
          </a:p>
          <a:p>
            <a:pPr lvl="1"/>
            <a:r>
              <a:rPr lang="en-US" dirty="0" smtClean="0"/>
              <a:t>The bleak picture is maybe not!</a:t>
            </a:r>
          </a:p>
          <a:p>
            <a:pPr lvl="1"/>
            <a:r>
              <a:rPr lang="en-US" dirty="0" smtClean="0"/>
              <a:t>In a price sensitive market where system robustness and quality is largely intangible where is the motive to maintain high quality code?</a:t>
            </a:r>
          </a:p>
          <a:p>
            <a:pPr lvl="1"/>
            <a:r>
              <a:rPr lang="en-US" dirty="0" smtClean="0"/>
              <a:t>How can a consumer tell the difference in the quality of the software, in term of its robustness and security of operation?</a:t>
            </a:r>
          </a:p>
          <a:p>
            <a:pPr marL="342900" lvl="1" indent="0">
              <a:buNone/>
            </a:pPr>
            <a:endParaRPr lang="en-US" dirty="0" smtClean="0"/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r>
              <a:rPr lang="en-US" dirty="0" smtClean="0"/>
              <a:t>high clock speed </a:t>
            </a:r>
            <a:r>
              <a:rPr lang="en-US" dirty="0"/>
              <a:t>industry + commodity components + low </a:t>
            </a:r>
            <a:r>
              <a:rPr lang="en-US" dirty="0" smtClean="0"/>
              <a:t>margin </a:t>
            </a:r>
            <a:endParaRPr lang="en-US" dirty="0" smtClean="0"/>
          </a:p>
          <a:p>
            <a:pPr marL="342900" lvl="1" indent="0">
              <a:buNone/>
            </a:pPr>
            <a:r>
              <a:rPr lang="en-US" dirty="0" smtClean="0"/>
              <a:t>= </a:t>
            </a:r>
            <a:r>
              <a:rPr lang="en-US" dirty="0" smtClean="0"/>
              <a:t>market failure for </a:t>
            </a:r>
            <a:r>
              <a:rPr lang="en-US" dirty="0" err="1" smtClean="0"/>
              <a:t>IoT</a:t>
            </a:r>
            <a:r>
              <a:rPr lang="en-US" dirty="0" smtClean="0"/>
              <a:t> Security</a:t>
            </a:r>
          </a:p>
        </p:txBody>
      </p:sp>
    </p:spTree>
    <p:extLst>
      <p:ext uri="{BB962C8B-B14F-4D97-AF65-F5344CB8AC3E}">
        <p14:creationId xmlns:p14="http://schemas.microsoft.com/office/powerpoint/2010/main" val="78284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95" y="1137069"/>
            <a:ext cx="6000750" cy="370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36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95" y="1137069"/>
            <a:ext cx="6000750" cy="37030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318" y="0"/>
            <a:ext cx="3057238" cy="443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484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090" y="1103244"/>
            <a:ext cx="5061555" cy="4040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76" y="1533815"/>
            <a:ext cx="2996648" cy="130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139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259" y="1370013"/>
            <a:ext cx="3713482" cy="326231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090" y="1103244"/>
            <a:ext cx="5061555" cy="4040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76" y="1533815"/>
            <a:ext cx="2996648" cy="1306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225" y="425527"/>
            <a:ext cx="4788589" cy="420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12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986" y="-86708"/>
            <a:ext cx="11193507" cy="531691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614488" y="263909"/>
            <a:ext cx="2152443" cy="6542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chemeClr val="bg1"/>
                </a:solidFill>
              </a:rPr>
              <a:t>Technology</a:t>
            </a:r>
          </a:p>
        </p:txBody>
      </p:sp>
      <p:sp>
        <p:nvSpPr>
          <p:cNvPr id="4" name="Rectangle 3"/>
          <p:cNvSpPr/>
          <p:nvPr/>
        </p:nvSpPr>
        <p:spPr>
          <a:xfrm>
            <a:off x="2522054" y="2732884"/>
            <a:ext cx="3429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The age of smartphones has left humans with such </a:t>
            </a:r>
            <a:r>
              <a:rPr lang="en-US" sz="1350" b="1" dirty="0" smtClean="0">
                <a:solidFill>
                  <a:schemeClr val="bg1"/>
                </a:solidFill>
              </a:rPr>
              <a:t>short </a:t>
            </a:r>
            <a:r>
              <a:rPr lang="en-US" sz="1350" b="1" dirty="0">
                <a:solidFill>
                  <a:schemeClr val="bg1"/>
                </a:solidFill>
              </a:rPr>
              <a:t>attention </a:t>
            </a:r>
            <a:r>
              <a:rPr lang="en-US" sz="1350" b="1" dirty="0" smtClean="0">
                <a:solidFill>
                  <a:schemeClr val="bg1"/>
                </a:solidFill>
              </a:rPr>
              <a:t>spans that even </a:t>
            </a:r>
            <a:r>
              <a:rPr lang="en-US" sz="1350" b="1" dirty="0">
                <a:solidFill>
                  <a:schemeClr val="bg1"/>
                </a:solidFill>
              </a:rPr>
              <a:t>a goldfish can hold a thought for longer” Leon Watson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9487" y="2725450"/>
            <a:ext cx="3429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b="1" dirty="0"/>
              <a:t>The age of smartphones has left humans with </a:t>
            </a:r>
            <a:r>
              <a:rPr lang="en-US" sz="1350" b="1"/>
              <a:t>such </a:t>
            </a:r>
            <a:r>
              <a:rPr lang="en-US" sz="1350" b="1" smtClean="0"/>
              <a:t>short </a:t>
            </a:r>
            <a:r>
              <a:rPr lang="en-US" sz="1350" b="1"/>
              <a:t>attention </a:t>
            </a:r>
            <a:r>
              <a:rPr lang="en-US" sz="1350" b="1" smtClean="0"/>
              <a:t>spans that even </a:t>
            </a:r>
            <a:r>
              <a:rPr lang="en-US" sz="1350" b="1" dirty="0"/>
              <a:t>a goldfish can hold a thought for longer” Leon Watson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07033" y="258936"/>
            <a:ext cx="2152443" cy="6542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92453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ome things we can</a:t>
            </a:r>
            <a:r>
              <a:rPr lang="mr-IN" dirty="0" smtClean="0"/>
              <a:t>’</a:t>
            </a:r>
            <a:r>
              <a:rPr lang="en-US" dirty="0" smtClean="0"/>
              <a:t>t tell yet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Will we standardize the </a:t>
            </a:r>
            <a:r>
              <a:rPr lang="en-US" dirty="0" err="1" smtClean="0"/>
              <a:t>IoT</a:t>
            </a:r>
            <a:r>
              <a:rPr lang="en-US" dirty="0" smtClean="0"/>
              <a:t> space or will it continue to be a diverse set of mutually incompatible devices?</a:t>
            </a:r>
          </a:p>
          <a:p>
            <a:r>
              <a:rPr lang="en-US" dirty="0" smtClean="0"/>
              <a:t>Will the market consolidate to be dominated by a small number of providers</a:t>
            </a:r>
            <a:r>
              <a:rPr lang="en-US" dirty="0"/>
              <a:t> </a:t>
            </a:r>
            <a:r>
              <a:rPr lang="en-US" dirty="0" smtClean="0"/>
              <a:t>and their pseudo-open proprietary architectures?</a:t>
            </a:r>
          </a:p>
          <a:p>
            <a:r>
              <a:rPr lang="en-US" dirty="0" smtClean="0"/>
              <a:t>When will the </a:t>
            </a:r>
            <a:r>
              <a:rPr lang="en-US" dirty="0" err="1" smtClean="0"/>
              <a:t>IoT</a:t>
            </a:r>
            <a:r>
              <a:rPr lang="en-US" dirty="0" smtClean="0"/>
              <a:t> embrace IPv6, if ever?</a:t>
            </a:r>
          </a:p>
          <a:p>
            <a:r>
              <a:rPr lang="en-US" dirty="0" smtClean="0"/>
              <a:t>Will the </a:t>
            </a:r>
            <a:r>
              <a:rPr lang="en-US" dirty="0" err="1" smtClean="0"/>
              <a:t>IoT</a:t>
            </a:r>
            <a:r>
              <a:rPr lang="en-US" dirty="0" smtClean="0"/>
              <a:t> market ever discriminate on quality and robustness?</a:t>
            </a:r>
          </a:p>
          <a:p>
            <a:r>
              <a:rPr lang="en-US" dirty="0" smtClean="0"/>
              <a:t>How do we manage the risk of coercion of these devices?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0953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there are some things you can count on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volumes are already huge, and they’re growing</a:t>
            </a:r>
          </a:p>
          <a:p>
            <a:pPr lvl="1"/>
            <a:r>
              <a:rPr lang="en-US" dirty="0" smtClean="0"/>
              <a:t>“Things” already outnumber everything else on the Internet</a:t>
            </a:r>
          </a:p>
          <a:p>
            <a:r>
              <a:rPr lang="en-US" dirty="0" smtClean="0"/>
              <a:t>Comprehensive security is unachievable</a:t>
            </a:r>
          </a:p>
          <a:p>
            <a:r>
              <a:rPr lang="en-US" dirty="0" smtClean="0"/>
              <a:t>Privacy is now an historical concept</a:t>
            </a:r>
          </a:p>
          <a:p>
            <a:r>
              <a:rPr lang="en-US" dirty="0" smtClean="0"/>
              <a:t>Digital pollution is pervasive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W</a:t>
            </a:r>
            <a:r>
              <a:rPr lang="en-US" b="1" dirty="0" smtClean="0"/>
              <a:t>e now have an Internet that is a largely chaotic and definitely hostile environment</a:t>
            </a:r>
          </a:p>
        </p:txBody>
      </p:sp>
    </p:spTree>
    <p:extLst>
      <p:ext uri="{BB962C8B-B14F-4D97-AF65-F5344CB8AC3E}">
        <p14:creationId xmlns:p14="http://schemas.microsoft.com/office/powerpoint/2010/main" val="286324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one more thing we can </a:t>
            </a:r>
            <a:r>
              <a:rPr lang="en-US" dirty="0" smtClean="0"/>
              <a:t>count on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781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one more thing we can </a:t>
            </a:r>
            <a:r>
              <a:rPr lang="en-US" dirty="0" smtClean="0"/>
              <a:t>count on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561" y="2012675"/>
            <a:ext cx="4657104" cy="2702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It will definitely get a whole lot worse than </a:t>
            </a:r>
            <a:r>
              <a:rPr lang="en-US" smtClean="0"/>
              <a:t>it is today!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3296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14488" y="273845"/>
            <a:ext cx="5915025" cy="994172"/>
          </a:xfrm>
        </p:spPr>
        <p:txBody>
          <a:bodyPr/>
          <a:lstStyle/>
          <a:p>
            <a:r>
              <a:rPr lang="en-US" dirty="0" smtClean="0"/>
              <a:t>It</a:t>
            </a:r>
            <a:r>
              <a:rPr lang="mr-IN" dirty="0" smtClean="0"/>
              <a:t>’</a:t>
            </a:r>
            <a:r>
              <a:rPr lang="en-US" dirty="0" smtClean="0"/>
              <a:t>s a tough problem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250" y="1219200"/>
            <a:ext cx="2162750" cy="3663433"/>
          </a:xfrm>
        </p:spPr>
      </p:pic>
      <p:sp>
        <p:nvSpPr>
          <p:cNvPr id="7" name="TextBox 6"/>
          <p:cNvSpPr txBox="1"/>
          <p:nvPr/>
        </p:nvSpPr>
        <p:spPr>
          <a:xfrm>
            <a:off x="4752168" y="1418095"/>
            <a:ext cx="2644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 rather bleak prognosis from the</a:t>
            </a:r>
          </a:p>
          <a:p>
            <a:r>
              <a:rPr lang="en-US" sz="1350" dirty="0"/>
              <a:t>Economist in April this year </a:t>
            </a:r>
            <a:r>
              <a:rPr lang="mr-IN" sz="1350" dirty="0"/>
              <a:t>–</a:t>
            </a:r>
            <a:r>
              <a:rPr lang="en-US" sz="1350" dirty="0"/>
              <a:t> don</a:t>
            </a:r>
            <a:r>
              <a:rPr lang="mr-IN" sz="1350" dirty="0"/>
              <a:t>’</a:t>
            </a:r>
            <a:r>
              <a:rPr lang="en-US" sz="1350" dirty="0"/>
              <a:t>t look for technology to improve this rather disturbing situation!</a:t>
            </a:r>
          </a:p>
          <a:p>
            <a:endParaRPr lang="en-US" sz="1350" dirty="0"/>
          </a:p>
          <a:p>
            <a:r>
              <a:rPr lang="en-US" sz="1350" dirty="0"/>
              <a:t>They suggest looking at economics and markets to try and address this problem</a:t>
            </a:r>
            <a:r>
              <a:rPr lang="mr-IN" sz="1350" dirty="0"/>
              <a:t>…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6631379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ut markets may not help either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50" dirty="0">
                <a:latin typeface="Courier" charset="0"/>
                <a:ea typeface="Courier" charset="0"/>
                <a:cs typeface="Courier" charset="0"/>
              </a:rPr>
              <a:t>"The market can't fix this because neither the buyer nor the seller cares.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50" dirty="0">
                <a:latin typeface="Courier" charset="0"/>
                <a:ea typeface="Courier" charset="0"/>
                <a:cs typeface="Courier" charset="0"/>
              </a:rPr>
              <a:t>The owners of the webcams and DVRs used in the denial-of-service attacks don't care. Their devices were cheap to buy, they still work, and they don't know any of the victims of the attacks.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50" dirty="0">
                <a:latin typeface="Courier" charset="0"/>
                <a:ea typeface="Courier" charset="0"/>
                <a:cs typeface="Courier" charset="0"/>
              </a:rPr>
              <a:t>The sellers of those devices don't care: They're now selling newer and better models, and the original buyers only cared about price and features.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50" dirty="0">
                <a:latin typeface="Courier" charset="0"/>
                <a:ea typeface="Courier" charset="0"/>
                <a:cs typeface="Courier" charset="0"/>
              </a:rPr>
              <a:t>There is no market solution, because the insecurity is what economists call an externality: It's an effect of the purchasing decision that affects other people. Think of it kind of like invisible pollution."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0026" y="3932288"/>
            <a:ext cx="53168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hlinkClick r:id="rId2"/>
              </a:rPr>
              <a:t>https://www.schneier.com/blog/archives/2017/02/security_and_th.html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4899229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 this another of those massive challenges of our time?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We just don’t have the tools to figure out how to stop this environment being fatally overrun by these devices:</a:t>
            </a:r>
            <a:endParaRPr lang="en-US" dirty="0"/>
          </a:p>
          <a:p>
            <a:pPr lvl="1"/>
            <a:r>
              <a:rPr lang="en-US" dirty="0" smtClean="0"/>
              <a:t>We can’t improve their quality</a:t>
            </a:r>
          </a:p>
          <a:p>
            <a:pPr lvl="1"/>
            <a:r>
              <a:rPr lang="en-US" dirty="0" smtClean="0"/>
              <a:t>We can’t keep building ever larger DOS barriers</a:t>
            </a:r>
          </a:p>
          <a:p>
            <a:pPr lvl="1"/>
            <a:r>
              <a:rPr lang="en-US" dirty="0" smtClean="0"/>
              <a:t>We can’t regulate </a:t>
            </a:r>
            <a:r>
              <a:rPr lang="en-US" dirty="0" err="1" smtClean="0"/>
              <a:t>behaviours</a:t>
            </a:r>
            <a:r>
              <a:rPr lang="en-US" dirty="0" smtClean="0"/>
              <a:t> of the equipment, their makers or distributors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446954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4694" y="1866135"/>
            <a:ext cx="3678482" cy="272186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mtClean="0"/>
              <a:t>Why will this get any better</a:t>
            </a:r>
            <a:r>
              <a:rPr lang="en-US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7331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031" y="1910861"/>
            <a:ext cx="3678482" cy="272186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mtClean="0"/>
              <a:t>It wont.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3841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31" y="-16592"/>
            <a:ext cx="74703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19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36" y="0"/>
            <a:ext cx="7711394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54401" y="1429130"/>
            <a:ext cx="5805237" cy="2308324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 how should we look at the Internet of Things?</a:t>
            </a:r>
          </a:p>
          <a:p>
            <a:endParaRPr lang="en-US" dirty="0"/>
          </a:p>
          <a:p>
            <a:r>
              <a:rPr lang="en-US" dirty="0"/>
              <a:t>Is this merely a temporary consumer  fad, destined to be replaced by the next cool technology item?</a:t>
            </a:r>
          </a:p>
          <a:p>
            <a:endParaRPr lang="en-US" dirty="0"/>
          </a:p>
          <a:p>
            <a:r>
              <a:rPr lang="en-US" dirty="0"/>
              <a:t>Or is this an instance of a profound technology change that redefines our role in our society, and will shape our everyday life for many years to come?</a:t>
            </a:r>
          </a:p>
        </p:txBody>
      </p:sp>
    </p:spTree>
    <p:extLst>
      <p:ext uri="{BB962C8B-B14F-4D97-AF65-F5344CB8AC3E}">
        <p14:creationId xmlns:p14="http://schemas.microsoft.com/office/powerpoint/2010/main" val="95868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051" y="1711813"/>
            <a:ext cx="5915025" cy="994172"/>
          </a:xfrm>
        </p:spPr>
        <p:txBody>
          <a:bodyPr/>
          <a:lstStyle/>
          <a:p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Thanks!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3815" y="-824702"/>
            <a:ext cx="9898019" cy="66499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3526" y="2279460"/>
            <a:ext cx="4602080" cy="1200329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 try and answer this, lets try and put this question into some broader context of the evolution the computer and communications enterprise</a:t>
            </a:r>
          </a:p>
        </p:txBody>
      </p:sp>
    </p:spTree>
    <p:extLst>
      <p:ext uri="{BB962C8B-B14F-4D97-AF65-F5344CB8AC3E}">
        <p14:creationId xmlns:p14="http://schemas.microsoft.com/office/powerpoint/2010/main" val="3700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996" y="1"/>
            <a:ext cx="9362838" cy="6190811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848" y="503635"/>
            <a:ext cx="7383066" cy="50303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100" dirty="0">
                <a:latin typeface="+mn-lt"/>
                <a:cs typeface="Powderfinger Type"/>
              </a:rPr>
              <a:t>Computers were esoteric </a:t>
            </a:r>
            <a:r>
              <a:rPr lang="en-US" sz="2100">
                <a:latin typeface="+mn-lt"/>
                <a:cs typeface="Powderfinger Type"/>
              </a:rPr>
              <a:t>high frontier research </a:t>
            </a:r>
            <a:r>
              <a:rPr lang="en-US" sz="2100" dirty="0">
                <a:latin typeface="+mn-lt"/>
                <a:cs typeface="Powderfinger Type"/>
              </a:rPr>
              <a:t>projects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64106" y="4321342"/>
            <a:ext cx="2786660" cy="369332"/>
          </a:xfrm>
          <a:prstGeom prst="rect">
            <a:avLst/>
          </a:prstGeom>
          <a:solidFill>
            <a:srgbClr val="AB440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1946</a:t>
            </a:r>
            <a:r>
              <a:rPr lang="en-US" sz="1350" dirty="0">
                <a:solidFill>
                  <a:srgbClr val="FFFFFF"/>
                </a:solidFill>
              </a:rPr>
              <a:t> – </a:t>
            </a:r>
            <a:r>
              <a:rPr lang="en-US" sz="1350" dirty="0" err="1">
                <a:solidFill>
                  <a:srgbClr val="FFFFFF"/>
                </a:solidFill>
              </a:rPr>
              <a:t>Eniac</a:t>
            </a:r>
            <a:r>
              <a:rPr lang="en-US" sz="1350" dirty="0">
                <a:solidFill>
                  <a:srgbClr val="FFFFFF"/>
                </a:solidFill>
              </a:rPr>
              <a:t> – a numeric calculator</a:t>
            </a:r>
          </a:p>
        </p:txBody>
      </p:sp>
    </p:spTree>
    <p:extLst>
      <p:ext uri="{BB962C8B-B14F-4D97-AF65-F5344CB8AC3E}">
        <p14:creationId xmlns:p14="http://schemas.microsoft.com/office/powerpoint/2010/main" val="137350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54916" y="4733122"/>
            <a:ext cx="12105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1964: IBM 360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57590" y="214313"/>
            <a:ext cx="6109691" cy="590550"/>
          </a:xfrm>
          <a:solidFill>
            <a:srgbClr val="D7D578"/>
          </a:solidFill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  <a:cs typeface="Powderfinger Type"/>
              </a:rPr>
              <a:t>Then they became a </a:t>
            </a:r>
            <a:r>
              <a:rPr lang="en-US" sz="2400">
                <a:latin typeface="+mn-lt"/>
                <a:cs typeface="Powderfinger Type"/>
              </a:rPr>
              <a:t>“must have” business </a:t>
            </a:r>
            <a:r>
              <a:rPr lang="en-US" sz="2400" dirty="0">
                <a:latin typeface="+mn-lt"/>
                <a:cs typeface="Powderfinger Type"/>
              </a:rPr>
              <a:t>tool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8413" b="8413"/>
          <a:stretch>
            <a:fillRect/>
          </a:stretch>
        </p:blipFill>
        <p:spPr>
          <a:xfrm>
            <a:off x="-450204" y="1"/>
            <a:ext cx="9662399" cy="531394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731785" y="4386873"/>
            <a:ext cx="3096873" cy="369332"/>
          </a:xfrm>
          <a:prstGeom prst="rect">
            <a:avLst/>
          </a:prstGeom>
          <a:solidFill>
            <a:srgbClr val="C23429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1964</a:t>
            </a:r>
            <a:r>
              <a:rPr lang="en-US" sz="1350" dirty="0">
                <a:solidFill>
                  <a:srgbClr val="FFFFFF"/>
                </a:solidFill>
              </a:rPr>
              <a:t>  IBM 360 – commercial computing</a:t>
            </a:r>
          </a:p>
        </p:txBody>
      </p:sp>
    </p:spTree>
    <p:extLst>
      <p:ext uri="{BB962C8B-B14F-4D97-AF65-F5344CB8AC3E}">
        <p14:creationId xmlns:p14="http://schemas.microsoft.com/office/powerpoint/2010/main" val="151502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2161</TotalTime>
  <Words>2384</Words>
  <Application>Microsoft Macintosh PowerPoint</Application>
  <PresentationFormat>On-screen Show (16:9)</PresentationFormat>
  <Paragraphs>297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AhnbergHand</vt:lpstr>
      <vt:lpstr>Arial</vt:lpstr>
      <vt:lpstr>Calibri</vt:lpstr>
      <vt:lpstr>Calibri Light</vt:lpstr>
      <vt:lpstr>Courier</vt:lpstr>
      <vt:lpstr>Mangal</vt:lpstr>
      <vt:lpstr>Max's Handwritin</vt:lpstr>
      <vt:lpstr>Powderfinger Type</vt:lpstr>
      <vt:lpstr>Office Theme</vt:lpstr>
      <vt:lpstr>Some thoughts on IoT</vt:lpstr>
      <vt:lpstr>PowerPoint Presentation</vt:lpstr>
      <vt:lpstr>Technology</vt:lpstr>
      <vt:lpstr>PowerPoint Presentation</vt:lpstr>
      <vt:lpstr>PowerPoint Presentation</vt:lpstr>
      <vt:lpstr>PowerPoint Presentation</vt:lpstr>
      <vt:lpstr>PowerPoint Presentation</vt:lpstr>
      <vt:lpstr>Computers were esoteric high frontier research projects</vt:lpstr>
      <vt:lpstr>Then they became a “must have” business tool</vt:lpstr>
      <vt:lpstr>The Computing Evolutionary Path</vt:lpstr>
      <vt:lpstr>The Computing Evolutionary Path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“old” IoT </vt:lpstr>
      <vt:lpstr>This new IoT is just the old IoT with new chips!</vt:lpstr>
      <vt:lpstr>The New IoT is just the Same Old IoT</vt:lpstr>
      <vt:lpstr>The Hype</vt:lpstr>
      <vt:lpstr>IoT is …?</vt:lpstr>
      <vt:lpstr>Why now?</vt:lpstr>
      <vt:lpstr>Why now?</vt:lpstr>
      <vt:lpstr>Why now?</vt:lpstr>
      <vt:lpstr>Why now?</vt:lpstr>
      <vt:lpstr>Why now?</vt:lpstr>
      <vt:lpstr>The opportunities</vt:lpstr>
      <vt:lpstr>The Variety of Life</vt:lpstr>
      <vt:lpstr>The IoT Gene Pool</vt:lpstr>
      <vt:lpstr>The IoT Gene Pool</vt:lpstr>
      <vt:lpstr>IPv4 and IoT</vt:lpstr>
      <vt:lpstr>IPv6 and IoT</vt:lpstr>
      <vt:lpstr>“Thing” Behaviour</vt:lpstr>
      <vt:lpstr>Pull vs Push</vt:lpstr>
      <vt:lpstr>Security</vt:lpstr>
      <vt:lpstr>Seen at NANOG 69…</vt:lpstr>
      <vt:lpstr>Security</vt:lpstr>
      <vt:lpstr>An Internet of Stupid Things</vt:lpstr>
      <vt:lpstr>An Internet of Stupid Things</vt:lpstr>
      <vt:lpstr>An Internet of Stupid Things</vt:lpstr>
      <vt:lpstr>The Internet of Stupid Things</vt:lpstr>
      <vt:lpstr>The Internet of Stupid Things</vt:lpstr>
      <vt:lpstr>Privacy</vt:lpstr>
      <vt:lpstr>Privacy</vt:lpstr>
      <vt:lpstr>Privacy</vt:lpstr>
      <vt:lpstr>Privacy</vt:lpstr>
      <vt:lpstr>Some things we can’t tell yet</vt:lpstr>
      <vt:lpstr>But there are some things you can count on…</vt:lpstr>
      <vt:lpstr>And one more thing we can count on…</vt:lpstr>
      <vt:lpstr>And one more thing we can count on…</vt:lpstr>
      <vt:lpstr>It’s a tough problem…</vt:lpstr>
      <vt:lpstr>But markets may not help either…</vt:lpstr>
      <vt:lpstr>Is this another of those massive challenges of our time?</vt:lpstr>
      <vt:lpstr>PowerPoint Presentation</vt:lpstr>
      <vt:lpstr>PowerPoint Presentation</vt:lpstr>
      <vt:lpstr>PowerPoint Presentation</vt:lpstr>
      <vt:lpstr>Thanks!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IoT</dc:title>
  <dc:creator>Geoff Huston</dc:creator>
  <cp:lastModifiedBy>Geoff Huston</cp:lastModifiedBy>
  <cp:revision>77</cp:revision>
  <cp:lastPrinted>2017-08-16T01:18:37Z</cp:lastPrinted>
  <dcterms:created xsi:type="dcterms:W3CDTF">2017-01-12T22:00:01Z</dcterms:created>
  <dcterms:modified xsi:type="dcterms:W3CDTF">2017-08-30T01:04:03Z</dcterms:modified>
</cp:coreProperties>
</file>